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78" r:id="rId5"/>
    <p:sldId id="292" r:id="rId6"/>
    <p:sldId id="280" r:id="rId7"/>
    <p:sldId id="293" r:id="rId8"/>
    <p:sldId id="301" r:id="rId9"/>
    <p:sldId id="302" r:id="rId10"/>
    <p:sldId id="303" r:id="rId11"/>
    <p:sldId id="334" r:id="rId12"/>
    <p:sldId id="305" r:id="rId13"/>
    <p:sldId id="306" r:id="rId14"/>
    <p:sldId id="307" r:id="rId15"/>
    <p:sldId id="308" r:id="rId16"/>
    <p:sldId id="297" r:id="rId17"/>
    <p:sldId id="309" r:id="rId18"/>
    <p:sldId id="269" r:id="rId19"/>
    <p:sldId id="294" r:id="rId20"/>
    <p:sldId id="298" r:id="rId21"/>
    <p:sldId id="310" r:id="rId22"/>
    <p:sldId id="336" r:id="rId23"/>
    <p:sldId id="335" r:id="rId24"/>
    <p:sldId id="30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1" r:id="rId35"/>
    <p:sldId id="320" r:id="rId36"/>
    <p:sldId id="337" r:id="rId37"/>
    <p:sldId id="26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2"/>
    <a:srgbClr val="FBF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18" autoAdjust="0"/>
  </p:normalViewPr>
  <p:slideViewPr>
    <p:cSldViewPr snapToGrid="0" showGuides="1">
      <p:cViewPr varScale="1">
        <p:scale>
          <a:sx n="101" d="100"/>
          <a:sy n="101" d="100"/>
        </p:scale>
        <p:origin x="1632" y="69"/>
      </p:cViewPr>
      <p:guideLst>
        <p:guide orient="horz" pos="2152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23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558-B957-4CDD-9038-0A5209C6ABE1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41DCC-47B6-4CD0-87AD-C048891323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200" checksum="4158780845"/>
                </a:ext>
              </a:extLst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老师你好，我是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2016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级软件工程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班的施航程，学号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16008149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，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200" checksum="4158780845"/>
                </a:ext>
              </a:extLst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我的毕业设计题目是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SSM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微博系统的设计与实现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200" checksum="4158780845"/>
                </a:ext>
              </a:extLst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指导老师是   李晋老师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41DCC-47B6-4CD0-87AD-C048891323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9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200" checksum="4158780845"/>
                </a:ext>
              </a:extLst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它一共是分为五个部分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200" checksum="4158780845"/>
                </a:ext>
              </a:extLst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第一个部分是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200" checksum="4158780845"/>
                </a:ext>
              </a:extLst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第二个是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……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41DCC-47B6-4CD0-87AD-C048891323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好，先来看第一个部分：</a:t>
            </a:r>
            <a:r>
              <a:rPr lang="zh-CN" altLang="en-US" sz="1200" dirty="0">
                <a:solidFill>
                  <a:srgbClr val="292725"/>
                </a:solidFill>
              </a:rPr>
              <a:t>选题背景和意义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41DCC-47B6-4CD0-87AD-C048891323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7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首先微博它作为一个开放的社交媒体平台，它与市场上的常规网站相比，内容更加丰富，并且在一定程度上满足了用户的阅读需求。</a:t>
            </a:r>
            <a:endParaRPr lang="en-US" altLang="zh-CN" dirty="0"/>
          </a:p>
          <a:p>
            <a:r>
              <a:rPr lang="zh-CN" altLang="en-US" dirty="0"/>
              <a:t>随着互联网时代的到来，出现了大量移动端应用，微博的出现尤其影响了人们的日常社交方式。</a:t>
            </a:r>
            <a:endParaRPr lang="en-US" altLang="zh-CN" dirty="0"/>
          </a:p>
          <a:p>
            <a:r>
              <a:rPr lang="zh-CN" altLang="en-US" dirty="0"/>
              <a:t>因此微博系统的重要性不言而喻，一个稳定，高效，安全的微博系统，方便了用户的社交，保护了用户的隐私，同时也使互联网上的内容更具多样性。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41DCC-47B6-4CD0-87AD-C048891323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8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接下来是第二个部分：</a:t>
            </a:r>
            <a:r>
              <a:rPr lang="zh-CN" altLang="en-US" sz="1200" dirty="0">
                <a:solidFill>
                  <a:srgbClr val="292725"/>
                </a:solidFill>
              </a:rPr>
              <a:t>技术介绍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41DCC-47B6-4CD0-87AD-C048891323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3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dirty="0"/>
              <a:t>Spring</a:t>
            </a:r>
            <a:r>
              <a:rPr lang="zh-CN" altLang="en-US" dirty="0"/>
              <a:t>：它是</a:t>
            </a:r>
            <a:r>
              <a:rPr lang="en-US" altLang="zh-CN" dirty="0"/>
              <a:t>IOC</a:t>
            </a:r>
            <a:r>
              <a:rPr lang="zh-CN" altLang="en-US" dirty="0"/>
              <a:t>容器，使得系统组件解耦和，结构更加清晰简单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dirty="0" err="1"/>
              <a:t>SpringMVC</a:t>
            </a:r>
            <a:r>
              <a:rPr lang="zh-CN" altLang="en-US" dirty="0"/>
              <a:t>：它把业务处理、数据模型、视图渲染和展示分离的功能（逻辑更清晰）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dirty="0" err="1"/>
              <a:t>MyBatis</a:t>
            </a:r>
            <a:r>
              <a:rPr lang="en-US" altLang="zh-CN" dirty="0"/>
              <a:t> + MySQL </a:t>
            </a:r>
            <a:r>
              <a:rPr lang="zh-CN" altLang="en-US" dirty="0"/>
              <a:t>组合：封装了</a:t>
            </a:r>
            <a:r>
              <a:rPr lang="en-US" altLang="zh-CN" dirty="0"/>
              <a:t>JDBC</a:t>
            </a:r>
            <a:r>
              <a:rPr lang="zh-CN" altLang="en-US" dirty="0"/>
              <a:t>和数据源，一级缓存提高了数据查询效率，查询结果自动分装成实体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dirty="0"/>
              <a:t>Tomcat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开发的</a:t>
            </a:r>
            <a:r>
              <a:rPr lang="en-US" altLang="zh-CN" dirty="0"/>
              <a:t>web</a:t>
            </a:r>
            <a:r>
              <a:rPr lang="zh-CN" altLang="en-US" dirty="0"/>
              <a:t>动态容器，支持</a:t>
            </a:r>
            <a:r>
              <a:rPr lang="en-US" altLang="zh-CN" dirty="0"/>
              <a:t>servlet</a:t>
            </a:r>
            <a:r>
              <a:rPr lang="zh-CN" altLang="en-US" dirty="0"/>
              <a:t>和</a:t>
            </a:r>
            <a:r>
              <a:rPr lang="en-US" altLang="zh-CN" dirty="0" err="1"/>
              <a:t>jsp</a:t>
            </a:r>
            <a:endParaRPr lang="en-US" altLang="zh-CN" dirty="0"/>
          </a:p>
          <a:p>
            <a:pPr>
              <a:spcBef>
                <a:spcPts val="0"/>
              </a:spcBef>
              <a:buNone/>
            </a:pPr>
            <a:r>
              <a:rPr lang="en-US" altLang="zh-CN" dirty="0" err="1"/>
              <a:t>Ajax+WebSocket</a:t>
            </a:r>
            <a:r>
              <a:rPr lang="zh-CN" altLang="en-US" dirty="0"/>
              <a:t>：区别于</a:t>
            </a:r>
            <a:r>
              <a:rPr lang="en-US" altLang="zh-CN" dirty="0"/>
              <a:t>HTTP</a:t>
            </a:r>
            <a:r>
              <a:rPr lang="zh-CN" altLang="en-US" dirty="0"/>
              <a:t>一次请求对应一次湘阴，</a:t>
            </a:r>
            <a:r>
              <a:rPr lang="en-US" altLang="zh-CN" dirty="0"/>
              <a:t>WebSocket</a:t>
            </a:r>
            <a:r>
              <a:rPr lang="zh-CN" altLang="en-US" dirty="0"/>
              <a:t>接近于一个管道</a:t>
            </a:r>
            <a:r>
              <a:rPr lang="en-US" altLang="zh-CN" dirty="0"/>
              <a:t>Channel</a:t>
            </a:r>
            <a:r>
              <a:rPr lang="zh-CN" altLang="en-US" dirty="0"/>
              <a:t>，连接后双方进入一个长链接，可以在不刷新的情况下同时发送和接受消息（这个系统中的多人在线聊天室就是使用了这个技术）。</a:t>
            </a:r>
            <a:endParaRPr dirty="0"/>
          </a:p>
        </p:txBody>
      </p:sp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41DCC-47B6-4CD0-87AD-C0488913235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9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9D19-D324-4A83-9C8B-C4A794B0DB98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B51AB-FF2E-44A0-B6AF-7EEC4BDEDC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88265" y="143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 r="46094" b="3094"/>
          <a:stretch>
            <a:fillRect/>
          </a:stretch>
        </p:blipFill>
        <p:spPr>
          <a:xfrm>
            <a:off x="0" y="0"/>
            <a:ext cx="6572250" cy="3829050"/>
          </a:xfrm>
          <a:custGeom>
            <a:avLst/>
            <a:gdLst>
              <a:gd name="connsiteX0" fmla="*/ 0 w 6572250"/>
              <a:gd name="connsiteY0" fmla="*/ 0 h 3829050"/>
              <a:gd name="connsiteX1" fmla="*/ 6572250 w 6572250"/>
              <a:gd name="connsiteY1" fmla="*/ 0 h 3829050"/>
              <a:gd name="connsiteX2" fmla="*/ 6572250 w 6572250"/>
              <a:gd name="connsiteY2" fmla="*/ 3829050 h 3829050"/>
              <a:gd name="connsiteX3" fmla="*/ 0 w 657225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3829050">
                <a:moveTo>
                  <a:pt x="0" y="0"/>
                </a:moveTo>
                <a:lnTo>
                  <a:pt x="6572250" y="0"/>
                </a:lnTo>
                <a:lnTo>
                  <a:pt x="6572250" y="3829050"/>
                </a:lnTo>
                <a:lnTo>
                  <a:pt x="0" y="3829050"/>
                </a:ln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4129405" y="1104265"/>
            <a:ext cx="9555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基于</a:t>
            </a:r>
            <a:r>
              <a:rPr lang="en-US" altLang="zh-CN" sz="7200" dirty="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SSM</a:t>
            </a:r>
            <a:r>
              <a:rPr lang="zh-CN" altLang="en-US" sz="7200" dirty="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微博系统</a:t>
            </a:r>
          </a:p>
          <a:p>
            <a:r>
              <a:rPr lang="zh-CN" altLang="en-US" sz="7200" dirty="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的设计与实现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298917" y="4781074"/>
            <a:ext cx="4070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/>
              <a:t>学生：施航程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298815" y="5948203"/>
            <a:ext cx="4070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/>
              <a:t>指导教师：李晋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74089" y="4026211"/>
            <a:ext cx="109728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Design and Implementation of Blog System Based on SSM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4031616" y="4463746"/>
            <a:ext cx="7508771" cy="0"/>
          </a:xfrm>
          <a:prstGeom prst="line">
            <a:avLst/>
          </a:prstGeom>
          <a:ln>
            <a:solidFill>
              <a:srgbClr val="4E4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298815" y="5364638"/>
            <a:ext cx="4070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/>
              <a:t>学号：</a:t>
            </a:r>
            <a:r>
              <a:rPr lang="en-US" altLang="zh-CN" sz="3200" dirty="0"/>
              <a:t>16008149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5292221" y="7698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646605" y="68498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761225" y="63990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6363" y="8643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总体</a:t>
            </a:r>
            <a:r>
              <a:rPr lang="en-US" altLang="zh-CN" b="1" dirty="0">
                <a:cs typeface="+mn-ea"/>
                <a:sym typeface="+mn-lt"/>
              </a:rPr>
              <a:t>E-R</a:t>
            </a:r>
            <a:r>
              <a:rPr lang="zh-CN" altLang="en-US" b="1" dirty="0">
                <a:cs typeface="+mn-ea"/>
                <a:sym typeface="+mn-lt"/>
              </a:rPr>
              <a:t>图</a:t>
            </a:r>
          </a:p>
        </p:txBody>
      </p:sp>
      <p:pic>
        <p:nvPicPr>
          <p:cNvPr id="33" name="图片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232535"/>
            <a:ext cx="8377555" cy="541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783" name="Shape 783"/>
          <p:cNvSpPr/>
          <p:nvPr/>
        </p:nvSpPr>
        <p:spPr>
          <a:xfrm>
            <a:off x="704525" y="259570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4283" y="2775016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>
                <a:cs typeface="+mn-ea"/>
                <a:sym typeface="+mn-lt"/>
              </a:rPr>
              <a:t>实体类图</a:t>
            </a: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F1CA9803-9229-4BA8-B97E-313757D4C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84" y="875929"/>
            <a:ext cx="5913344" cy="5666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5292221" y="7698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646605" y="68498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761225" y="63990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6363" y="8643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用户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1874520" y="1595120"/>
          <a:ext cx="8656955" cy="422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自增序列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varchar(30)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user_password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varchar(30)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禁言截止日期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user_date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启用状态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status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枚举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权限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枚举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禁言状态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muted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枚举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5292221" y="7698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646605" y="68498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761225" y="63990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6363" y="8643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关注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1873250" y="1596600"/>
          <a:ext cx="8656955" cy="4235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7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0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关注ID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attention_id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自增序列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0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博主用户ID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blogger_id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0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粉丝用户ID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fans_id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70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status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枚举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5292221" y="7698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646605" y="68498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761225" y="63990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6363" y="8643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博客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873200" y="1596600"/>
          <a:ext cx="8656955" cy="423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博客ID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blog_id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自增序列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博客内容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blog_content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varchar(256)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blog_time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发布者用户ID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图片文件名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filenames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varchar(256)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</a:t>
                      </a:r>
                      <a:r>
                        <a:rPr lang="en-US" sz="1600" b="0">
                          <a:latin typeface="叶根友毛笔行书2\.0版" charset="0"/>
                          <a:cs typeface="叶根友毛笔行书2\.0版" charset="0"/>
                        </a:rPr>
                        <a:t>o</a:t>
                      </a:r>
                      <a:endParaRPr lang="en-US" altLang="en-US" sz="1600" b="0">
                        <a:latin typeface="叶根友毛笔行书2\.0版" charset="0"/>
                        <a:ea typeface="宋体" panose="02010600030101010101" pitchFamily="2" charset="-122"/>
                        <a:cs typeface="叶根友毛笔行书2\.0版" charset="0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status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枚举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5292221" y="7698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646605" y="68498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761225" y="63990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6363" y="8643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评论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874520" y="1596600"/>
          <a:ext cx="8656955" cy="423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评论ID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自增序列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所属博客ID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blog_id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评论者用户ID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评论内容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comment_content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varchar(256)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发布评论时间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status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枚举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 anchorCtr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用户角色</a:t>
            </a:r>
          </a:p>
        </p:txBody>
      </p:sp>
      <p:sp>
        <p:nvSpPr>
          <p:cNvPr id="781" name="Shape 781"/>
          <p:cNvSpPr/>
          <p:nvPr/>
        </p:nvSpPr>
        <p:spPr>
          <a:xfrm>
            <a:off x="3038606" y="2117907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2403785" y="204134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1527810" y="2829243"/>
            <a:ext cx="4477385" cy="211645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在本系统中的所有用户，一共分为两种角色：平台用户和管理员用户。其中，普通用户有着最基本的系统使用权限，包括注册登录、修改密码、发布博客、查看博客、删除博客、编辑博客、进入个人主页、在博客下面发布评论、编辑评论、删除评论以及进入多人聊天室和搜索站内信息。</a:t>
            </a:r>
          </a:p>
        </p:txBody>
      </p:sp>
      <p:sp>
        <p:nvSpPr>
          <p:cNvPr id="787" name="Shape 787"/>
          <p:cNvSpPr/>
          <p:nvPr/>
        </p:nvSpPr>
        <p:spPr>
          <a:xfrm>
            <a:off x="7630926" y="2117907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985310" y="2045791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52748" y="2212406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普通用户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717450" y="2212406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管理员用户</a:t>
            </a:r>
          </a:p>
        </p:txBody>
      </p:sp>
      <p:sp>
        <p:nvSpPr>
          <p:cNvPr id="25" name="Shape 786"/>
          <p:cNvSpPr/>
          <p:nvPr/>
        </p:nvSpPr>
        <p:spPr>
          <a:xfrm>
            <a:off x="6468110" y="2829243"/>
            <a:ext cx="4351020" cy="2805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dirty="0">
                <a:cs typeface="+mn-ea"/>
                <a:sym typeface="+mn-lt"/>
              </a:rPr>
              <a:t>系统中的另一种角色是管理员用户，管理员用户首先拥有普通用户的所有权限，除此之外，管理员用户还拥有系统管理权限，具体包括：管理员可以删除任何用户发布端博客，也可以删除任何用户发布的评论。除此之外，管理员用户还拥有查看用户、删除用户、恢复用户、禁言用户等高级权限，禁言的时候管理员可以选择禁言时间是永久还是期限。</a:t>
            </a:r>
          </a:p>
        </p:txBody>
      </p:sp>
      <p:sp>
        <p:nvSpPr>
          <p:cNvPr id="5" name="Shape 784"/>
          <p:cNvSpPr/>
          <p:nvPr/>
        </p:nvSpPr>
        <p:spPr>
          <a:xfrm>
            <a:off x="2518405" y="1953077"/>
            <a:ext cx="405760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6" name="Shape 784"/>
          <p:cNvSpPr/>
          <p:nvPr/>
        </p:nvSpPr>
        <p:spPr>
          <a:xfrm>
            <a:off x="7099930" y="199626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用户角色</a:t>
            </a: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55" y="636270"/>
            <a:ext cx="4009390" cy="4845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 r="-40" b="2304"/>
          <a:stretch>
            <a:fillRect/>
          </a:stretch>
        </p:blipFill>
        <p:spPr>
          <a:xfrm>
            <a:off x="6107430" y="542290"/>
            <a:ext cx="5106670" cy="4754880"/>
          </a:xfrm>
          <a:prstGeom prst="rect">
            <a:avLst/>
          </a:prstGeom>
          <a:ln>
            <a:noFill/>
          </a:ln>
        </p:spPr>
      </p:pic>
      <p:sp>
        <p:nvSpPr>
          <p:cNvPr id="24" name="Shape 781"/>
          <p:cNvSpPr/>
          <p:nvPr/>
        </p:nvSpPr>
        <p:spPr>
          <a:xfrm>
            <a:off x="3307846" y="56466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26" name="Shape 783"/>
          <p:cNvSpPr/>
          <p:nvPr/>
        </p:nvSpPr>
        <p:spPr>
          <a:xfrm>
            <a:off x="2673025" y="557004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27" name="Shape 787"/>
          <p:cNvSpPr/>
          <p:nvPr/>
        </p:nvSpPr>
        <p:spPr>
          <a:xfrm>
            <a:off x="7900166" y="56466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28" name="Shape 789"/>
          <p:cNvSpPr/>
          <p:nvPr/>
        </p:nvSpPr>
        <p:spPr>
          <a:xfrm>
            <a:off x="7254550" y="557448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21988" y="57411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普通用户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986690" y="57411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管理员用户</a:t>
            </a:r>
          </a:p>
        </p:txBody>
      </p:sp>
      <p:sp>
        <p:nvSpPr>
          <p:cNvPr id="34" name="Shape 784"/>
          <p:cNvSpPr/>
          <p:nvPr/>
        </p:nvSpPr>
        <p:spPr>
          <a:xfrm>
            <a:off x="2787645" y="5481772"/>
            <a:ext cx="405760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5" name="Shape 784"/>
          <p:cNvSpPr/>
          <p:nvPr/>
        </p:nvSpPr>
        <p:spPr>
          <a:xfrm>
            <a:off x="7369170" y="5524957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功能模块</a:t>
            </a:r>
          </a:p>
        </p:txBody>
      </p:sp>
      <p:sp>
        <p:nvSpPr>
          <p:cNvPr id="781" name="Shape 781"/>
          <p:cNvSpPr/>
          <p:nvPr/>
        </p:nvSpPr>
        <p:spPr>
          <a:xfrm>
            <a:off x="3581531" y="2528117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2935915" y="244330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3050535" y="2396942"/>
            <a:ext cx="405760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86" name="Shape 786"/>
          <p:cNvSpPr/>
          <p:nvPr/>
        </p:nvSpPr>
        <p:spPr>
          <a:xfrm>
            <a:off x="3080345" y="3327901"/>
            <a:ext cx="2609851" cy="177228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通过注册来生成用户，所以用户只有在本系统中注册完一个专有账户，并且成功登录后，才可以正常进入并使用本系统</a:t>
            </a:r>
          </a:p>
        </p:txBody>
      </p:sp>
      <p:sp>
        <p:nvSpPr>
          <p:cNvPr id="787" name="Shape 787"/>
          <p:cNvSpPr/>
          <p:nvPr/>
        </p:nvSpPr>
        <p:spPr>
          <a:xfrm>
            <a:off x="7112131" y="2528117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466515" y="2456001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6616918" y="2396941"/>
            <a:ext cx="334194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sz="3200" dirty="0">
                <a:cs typeface="+mn-ea"/>
                <a:sym typeface="+mn-lt"/>
              </a:rPr>
              <a:t>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5673" y="2622616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注册登录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198655" y="2622616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修改密码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25" name="Shape 786"/>
          <p:cNvSpPr/>
          <p:nvPr/>
        </p:nvSpPr>
        <p:spPr>
          <a:xfrm>
            <a:off x="6683327" y="3328218"/>
            <a:ext cx="2609851" cy="108331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dirty="0">
                <a:cs typeface="+mn-ea"/>
                <a:sym typeface="+mn-lt"/>
              </a:rPr>
              <a:t>本系统的所有用户都可以在已经登录的状态下，自行更换密码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功能模块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1868301" y="155085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1222685" y="146603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1337305" y="142095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787" name="Shape 787"/>
          <p:cNvSpPr/>
          <p:nvPr/>
        </p:nvSpPr>
        <p:spPr>
          <a:xfrm>
            <a:off x="5398901" y="155085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4753285" y="147873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4903688" y="1420951"/>
            <a:ext cx="334194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+mn-ea"/>
                <a:sym typeface="+mn-lt"/>
              </a:rPr>
              <a:t>4</a:t>
            </a:r>
          </a:p>
        </p:txBody>
      </p:sp>
      <p:sp>
        <p:nvSpPr>
          <p:cNvPr id="793" name="Shape 793"/>
          <p:cNvSpPr/>
          <p:nvPr/>
        </p:nvSpPr>
        <p:spPr>
          <a:xfrm>
            <a:off x="8929501" y="155085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8283885" y="147873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439596" y="1420951"/>
            <a:ext cx="323578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+mn-ea"/>
                <a:sym typeface="+mn-lt"/>
              </a:rPr>
              <a:t>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2443" y="164535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博客系统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485425" y="164535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个人主页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988620" y="164535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粉丝关注</a:t>
            </a:r>
          </a:p>
        </p:txBody>
      </p:sp>
      <p:sp>
        <p:nvSpPr>
          <p:cNvPr id="2" name="Shape 786"/>
          <p:cNvSpPr/>
          <p:nvPr/>
        </p:nvSpPr>
        <p:spPr>
          <a:xfrm>
            <a:off x="631190" y="2383473"/>
            <a:ext cx="3681730" cy="383794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1、发布博客：用户在成功登录本系统以后，可以在博客页面（即首页）正常发布博客。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2、查看博客：其他用户都可以在首页成功看到这条博客，按时间降序排序。。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3、删除博客：普通用户可以成功删除自己发布的博客，而管理员则可以删除所有博客。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4、编辑博客：普通用户可以成功编辑自己发布的博客，而管理员则可以编辑所有博客。</a:t>
            </a:r>
          </a:p>
        </p:txBody>
      </p:sp>
      <p:sp>
        <p:nvSpPr>
          <p:cNvPr id="4" name="Shape 786"/>
          <p:cNvSpPr/>
          <p:nvPr/>
        </p:nvSpPr>
        <p:spPr>
          <a:xfrm>
            <a:off x="4385310" y="2383473"/>
            <a:ext cx="3681730" cy="314960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个人主页，即用户的个人空间，内有该用户发布的所有博客信息，其他用户可以通过访问此用户的个人空间来查看内容。用户在成功登录本系统以后，可以进入自己（通过点击个人主页或者自己的用户名）或者其他用户（通过点击此用户的用户名）的个人主页，并查看此人的关注数量和粉丝数量，以及他的所有博客内容，按时间降序排序。</a:t>
            </a:r>
          </a:p>
        </p:txBody>
      </p:sp>
      <p:sp>
        <p:nvSpPr>
          <p:cNvPr id="5" name="Shape 786"/>
          <p:cNvSpPr/>
          <p:nvPr/>
        </p:nvSpPr>
        <p:spPr>
          <a:xfrm>
            <a:off x="7985760" y="2383791"/>
            <a:ext cx="3681730" cy="177228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关注是一种用户与用户之间的关系。用户可以在其他用户的个人主页页面选择关注或者取消关注此人。在关注动态页面还可以看到所有关注的用户最近发布的所有博客。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79" y="1138180"/>
            <a:ext cx="7303641" cy="5724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49" y="-190430"/>
            <a:ext cx="4010303" cy="2695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35677" y="-5853"/>
            <a:ext cx="1720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目录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87481" y="2315099"/>
            <a:ext cx="345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92725"/>
                </a:solidFill>
              </a:rPr>
              <a:t>选题背景和意义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31" y="1765267"/>
            <a:ext cx="1546996" cy="154699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87481" y="3179400"/>
            <a:ext cx="38420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92725"/>
                </a:solidFill>
              </a:rPr>
              <a:t>技术介绍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31" y="2665955"/>
            <a:ext cx="1546996" cy="154699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87481" y="4077207"/>
            <a:ext cx="38420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92725"/>
                </a:solidFill>
              </a:rPr>
              <a:t>分析与设计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31" y="3566643"/>
            <a:ext cx="1546996" cy="154699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87481" y="4929974"/>
            <a:ext cx="38420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92725"/>
                </a:solidFill>
              </a:rPr>
              <a:t>开发与实现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31" y="4454631"/>
            <a:ext cx="1546996" cy="154699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187481" y="5809233"/>
            <a:ext cx="38420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92725"/>
                </a:solidFill>
              </a:rPr>
              <a:t>结语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31" y="5329920"/>
            <a:ext cx="1546996" cy="1546996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161999" y="2285356"/>
            <a:ext cx="450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壹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161999" y="3186044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贰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161999" y="4084006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叁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161999" y="4968956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肆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161999" y="5844244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功能模块</a:t>
            </a:r>
          </a:p>
        </p:txBody>
      </p:sp>
      <p:sp>
        <p:nvSpPr>
          <p:cNvPr id="781" name="Shape 781"/>
          <p:cNvSpPr/>
          <p:nvPr/>
        </p:nvSpPr>
        <p:spPr>
          <a:xfrm>
            <a:off x="318338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2537770" y="173146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2652390" y="168638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786" name="Shape 786"/>
          <p:cNvSpPr/>
          <p:nvPr/>
        </p:nvSpPr>
        <p:spPr>
          <a:xfrm>
            <a:off x="2145665" y="2740343"/>
            <a:ext cx="3681730" cy="314960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1、发布评论：用户可以在正常在自己或者其他用户发布的博客下面添加评论。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2、查看评论：所有用户都可以看到已发布的评论。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3、编辑评论：用户可以正常编辑自己发布发布的评论，而无法修改别人的评论。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4、删除评论：用户可以正常删除自己发布的评论，或者在自己发布的博客下面的评论。而管理员却可以删除任何评论。</a:t>
            </a:r>
          </a:p>
        </p:txBody>
      </p:sp>
      <p:sp>
        <p:nvSpPr>
          <p:cNvPr id="787" name="Shape 787"/>
          <p:cNvSpPr/>
          <p:nvPr/>
        </p:nvSpPr>
        <p:spPr>
          <a:xfrm>
            <a:off x="755853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912920" y="174416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063323" y="1686381"/>
            <a:ext cx="334194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+mn-ea"/>
                <a:sym typeface="+mn-lt"/>
              </a:rPr>
              <a:t>7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97528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用户评论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45060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站内搜索</a:t>
            </a:r>
          </a:p>
        </p:txBody>
      </p:sp>
      <p:sp>
        <p:nvSpPr>
          <p:cNvPr id="2" name="Shape 786"/>
          <p:cNvSpPr/>
          <p:nvPr/>
        </p:nvSpPr>
        <p:spPr>
          <a:xfrm>
            <a:off x="6730365" y="2740661"/>
            <a:ext cx="3681730" cy="211645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站内搜索模块的作用是为了方便因为用户可以正常搜索用户名，也可以正常搜索出博客内容，按时间降序排序。而且用户的搜索记录会被保留，直到用户退出登录或者有其他用户在这台电脑上登录。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用户角色</a:t>
            </a:r>
          </a:p>
        </p:txBody>
      </p:sp>
      <p:sp>
        <p:nvSpPr>
          <p:cNvPr id="24" name="Shape 781"/>
          <p:cNvSpPr/>
          <p:nvPr/>
        </p:nvSpPr>
        <p:spPr>
          <a:xfrm>
            <a:off x="2789051" y="56466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26" name="Shape 783"/>
          <p:cNvSpPr/>
          <p:nvPr/>
        </p:nvSpPr>
        <p:spPr>
          <a:xfrm>
            <a:off x="2154230" y="557004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27" name="Shape 787"/>
          <p:cNvSpPr/>
          <p:nvPr/>
        </p:nvSpPr>
        <p:spPr>
          <a:xfrm>
            <a:off x="8575806" y="564660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28" name="Shape 789"/>
          <p:cNvSpPr/>
          <p:nvPr/>
        </p:nvSpPr>
        <p:spPr>
          <a:xfrm>
            <a:off x="7930190" y="557448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03193" y="57411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博客系统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662330" y="574110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用户评论</a:t>
            </a:r>
          </a:p>
        </p:txBody>
      </p:sp>
      <p:pic>
        <p:nvPicPr>
          <p:cNvPr id="25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3603"/>
          <a:stretch>
            <a:fillRect/>
          </a:stretch>
        </p:blipFill>
        <p:spPr>
          <a:xfrm>
            <a:off x="6741795" y="1379220"/>
            <a:ext cx="5419725" cy="3574415"/>
          </a:xfrm>
          <a:prstGeom prst="rect">
            <a:avLst/>
          </a:prstGeom>
          <a:ln>
            <a:noFill/>
          </a:ln>
        </p:spPr>
      </p:pic>
      <p:pic>
        <p:nvPicPr>
          <p:cNvPr id="22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1225550"/>
            <a:ext cx="5487670" cy="388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783" name="Shape 783"/>
          <p:cNvSpPr/>
          <p:nvPr/>
        </p:nvSpPr>
        <p:spPr>
          <a:xfrm>
            <a:off x="704525" y="259570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3980" y="277495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>
                <a:cs typeface="+mn-ea"/>
                <a:sym typeface="+mn-lt"/>
              </a:rPr>
              <a:t>博客系统类图</a:t>
            </a:r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68" y="341313"/>
            <a:ext cx="5868035" cy="6393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783" name="Shape 783"/>
          <p:cNvSpPr/>
          <p:nvPr/>
        </p:nvSpPr>
        <p:spPr>
          <a:xfrm>
            <a:off x="704525" y="259570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3980" y="277495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>
                <a:cs typeface="+mn-ea"/>
                <a:sym typeface="+mn-lt"/>
              </a:rPr>
              <a:t>发布博客流程图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50" b="-4929"/>
          <a:stretch>
            <a:fillRect/>
          </a:stretch>
        </p:blipFill>
        <p:spPr>
          <a:xfrm>
            <a:off x="3195955" y="1092200"/>
            <a:ext cx="7240270" cy="49403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功能模块</a:t>
            </a:r>
          </a:p>
        </p:txBody>
      </p:sp>
      <p:sp>
        <p:nvSpPr>
          <p:cNvPr id="781" name="Shape 781"/>
          <p:cNvSpPr/>
          <p:nvPr/>
        </p:nvSpPr>
        <p:spPr>
          <a:xfrm>
            <a:off x="318338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2537770" y="173146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2652390" y="168638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786" name="Shape 786"/>
          <p:cNvSpPr/>
          <p:nvPr/>
        </p:nvSpPr>
        <p:spPr>
          <a:xfrm>
            <a:off x="2145665" y="2568258"/>
            <a:ext cx="3681730" cy="349377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多人聊天功能为所有用户提供一个可以实时聊天的社交平台，每当用户进入聊天室和离开聊天室都会显示全局提示。系统提供一个多人聊天室，支持所有用户在多人聊天室中实时发送信息和接收信息，任何用户发出的每一条信息都会被所有用户接收到。聊天系统会实时同步当前人数，并保证在大量用户同时发送消息的高并发场景下，聊天室系统仍能正常工作。</a:t>
            </a:r>
          </a:p>
        </p:txBody>
      </p:sp>
      <p:sp>
        <p:nvSpPr>
          <p:cNvPr id="787" name="Shape 787"/>
          <p:cNvSpPr/>
          <p:nvPr/>
        </p:nvSpPr>
        <p:spPr>
          <a:xfrm>
            <a:off x="755853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912920" y="174416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063323" y="1686381"/>
            <a:ext cx="334194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+mn-ea"/>
                <a:sym typeface="+mn-lt"/>
              </a:rPr>
              <a:t>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97528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多人聊天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45060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用户</a:t>
            </a:r>
            <a:r>
              <a:rPr lang="en-US" altLang="zh-CN" b="1" dirty="0">
                <a:cs typeface="+mn-ea"/>
                <a:sym typeface="+mn-lt"/>
              </a:rPr>
              <a:t>管理</a:t>
            </a:r>
          </a:p>
        </p:txBody>
      </p:sp>
      <p:sp>
        <p:nvSpPr>
          <p:cNvPr id="2" name="Shape 786"/>
          <p:cNvSpPr/>
          <p:nvPr/>
        </p:nvSpPr>
        <p:spPr>
          <a:xfrm>
            <a:off x="6730365" y="2568258"/>
            <a:ext cx="3681730" cy="2805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管理员可以在后台管理界面正常看到所有用户的账号消息，按用户ID升序排序。管理员可以在此界面通过用户ID或者用户名来搜索用户，并且可以随时停用（删除）任意一个用户的账号，也可以永久或者期限禁言一个用户，在这段时间内，如果被禁言的用户尝试发布博客或者评论，系统会拦截用户的操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25804" y="3890396"/>
            <a:ext cx="345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92725"/>
                </a:solidFill>
              </a:rPr>
              <a:t>开发与实现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3" r="46094" b="3094"/>
          <a:stretch>
            <a:fillRect/>
          </a:stretch>
        </p:blipFill>
        <p:spPr>
          <a:xfrm>
            <a:off x="0" y="0"/>
            <a:ext cx="6572250" cy="2686050"/>
          </a:xfrm>
          <a:custGeom>
            <a:avLst/>
            <a:gdLst>
              <a:gd name="connsiteX0" fmla="*/ 0 w 6572250"/>
              <a:gd name="connsiteY0" fmla="*/ 0 h 2686050"/>
              <a:gd name="connsiteX1" fmla="*/ 6572250 w 6572250"/>
              <a:gd name="connsiteY1" fmla="*/ 0 h 2686050"/>
              <a:gd name="connsiteX2" fmla="*/ 6572250 w 6572250"/>
              <a:gd name="connsiteY2" fmla="*/ 2686050 h 2686050"/>
              <a:gd name="connsiteX3" fmla="*/ 0 w 657225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2686050">
                <a:moveTo>
                  <a:pt x="0" y="0"/>
                </a:moveTo>
                <a:lnTo>
                  <a:pt x="6572250" y="0"/>
                </a:lnTo>
                <a:lnTo>
                  <a:pt x="6572250" y="2686050"/>
                </a:lnTo>
                <a:lnTo>
                  <a:pt x="0" y="268605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4"/>
          <a:stretch>
            <a:fillRect/>
          </a:stretch>
        </p:blipFill>
        <p:spPr>
          <a:xfrm>
            <a:off x="4717380" y="1015136"/>
            <a:ext cx="3359819" cy="2686050"/>
          </a:xfrm>
          <a:custGeom>
            <a:avLst/>
            <a:gdLst>
              <a:gd name="connsiteX0" fmla="*/ 0 w 3359819"/>
              <a:gd name="connsiteY0" fmla="*/ 0 h 2686050"/>
              <a:gd name="connsiteX1" fmla="*/ 3359819 w 3359819"/>
              <a:gd name="connsiteY1" fmla="*/ 0 h 2686050"/>
              <a:gd name="connsiteX2" fmla="*/ 3359819 w 3359819"/>
              <a:gd name="connsiteY2" fmla="*/ 2686050 h 2686050"/>
              <a:gd name="connsiteX3" fmla="*/ 0 w 3359819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9819" h="2686050">
                <a:moveTo>
                  <a:pt x="0" y="0"/>
                </a:moveTo>
                <a:lnTo>
                  <a:pt x="3359819" y="0"/>
                </a:lnTo>
                <a:lnTo>
                  <a:pt x="3359819" y="2686050"/>
                </a:lnTo>
                <a:lnTo>
                  <a:pt x="0" y="268605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5568318" y="2186782"/>
            <a:ext cx="97917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+mn-ea"/>
              </a:rPr>
              <a:t>肆</a:t>
            </a:r>
            <a:endParaRPr lang="zh-CN" altLang="en-US" sz="6600" dirty="0">
              <a:solidFill>
                <a:srgbClr val="3E3C3A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9000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用户登录</a:t>
            </a:r>
          </a:p>
        </p:txBody>
      </p:sp>
      <p:sp>
        <p:nvSpPr>
          <p:cNvPr id="786" name="Shape 786"/>
          <p:cNvSpPr/>
          <p:nvPr/>
        </p:nvSpPr>
        <p:spPr>
          <a:xfrm>
            <a:off x="2204085" y="5698173"/>
            <a:ext cx="8354695" cy="73914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输入网址后自动进入登录页面，未登录用户尝试符合/user/**的请求是，会被UserFilter拦截，重定向到登录页面，做到登录校验拦截器的功能，用户登录界面如下图所示。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6096000" y="274066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9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0" y="969645"/>
            <a:ext cx="740473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786" name="Shape 786"/>
          <p:cNvSpPr/>
          <p:nvPr/>
        </p:nvSpPr>
        <p:spPr>
          <a:xfrm>
            <a:off x="1193165" y="24130"/>
            <a:ext cx="3681730" cy="698182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/**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 未登录拦截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@WebFilter(filterName = "userFilter",urlPatterns = "/user/*")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public class UserFilter implements Filter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public void destroy(){}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public void doFilter(ServletRequest req, ServletResponse resp, FilterChain chain) throws ServletException, IOException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if (((HttpServletRequest) req).getSession().getAttribute("user") != null)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chain.doFilter(req, resp);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else     ((HttpServletResponse)resp).sendRedirect("/");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public void init(FilterConfig config){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}</a:t>
            </a:r>
          </a:p>
          <a:p>
            <a:pPr defTabSz="228600">
              <a:lnSpc>
                <a:spcPct val="140000"/>
              </a:lnSpc>
              <a:defRPr sz="1800"/>
            </a:pPr>
            <a:endParaRPr lang="zh-CN" sz="1400" dirty="0">
              <a:cs typeface="+mn-ea"/>
              <a:sym typeface="+mn-lt"/>
            </a:endParaRPr>
          </a:p>
        </p:txBody>
      </p:sp>
      <p:sp>
        <p:nvSpPr>
          <p:cNvPr id="6" name="Shape 786"/>
          <p:cNvSpPr/>
          <p:nvPr/>
        </p:nvSpPr>
        <p:spPr>
          <a:xfrm>
            <a:off x="6730365" y="-77470"/>
            <a:ext cx="3681730" cy="698182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/</a:t>
            </a:r>
            <a:r>
              <a:rPr lang="en-US" altLang="zh-CN" sz="1400" dirty="0">
                <a:cs typeface="+mn-ea"/>
                <a:sym typeface="+mn-lt"/>
              </a:rPr>
              <a:t>/ </a:t>
            </a:r>
            <a:r>
              <a:rPr lang="zh-CN" sz="1400" dirty="0">
                <a:cs typeface="+mn-ea"/>
                <a:sym typeface="+mn-lt"/>
              </a:rPr>
              <a:t>登录功能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@PostMapping({"/", "login.html"})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public String login(@Valid User user, Errors errors, HttpSession session, RedirectAttributes model)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/*检查用户名和密码是否为空*/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if (errors.hasErrors())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return "login";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/*检查用户名和密码是否正确*/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User realUser = userService.checkUser(user);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if (realUser != null)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session.setAttribute("user", realUser);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/*清除搜索的记录*/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session.removeAttribute("blogList");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session.removeAttribute("keyword");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session.removeAttribute("page");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return "redirect:user/blogs.html";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/*通知是否有错误*/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model.addFlashAttribute("msg", "err");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return "redirect:/";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9000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博客系统</a:t>
            </a:r>
          </a:p>
        </p:txBody>
      </p:sp>
      <p:sp>
        <p:nvSpPr>
          <p:cNvPr id="786" name="Shape 786"/>
          <p:cNvSpPr/>
          <p:nvPr/>
        </p:nvSpPr>
        <p:spPr>
          <a:xfrm>
            <a:off x="2204085" y="5576888"/>
            <a:ext cx="8354695" cy="108331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用户登录系统后默认直接进入的就是博客系统的页面，在上面的输入框中可以键入博客内容，也可以选择要发布的图片，点击发表按钮即可发布成功，随后在下面即可看到刚刚发布的博客了。微博系统界面如下图所示。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6096000" y="274066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2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85" y="970915"/>
            <a:ext cx="7404100" cy="46278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786" name="Shape 786"/>
          <p:cNvSpPr/>
          <p:nvPr/>
        </p:nvSpPr>
        <p:spPr>
          <a:xfrm>
            <a:off x="1193165" y="-115570"/>
            <a:ext cx="3681730" cy="698182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/**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 发布博客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 @param blog  博客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 @param files 图片文件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 @return 成功则转到社区主页，否则转到错误提示页面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@PostMapping("user/addBlog")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public String addBlog(Blog blog, HttpSession httpSession, @RequestParam MultipartFile[] files) throws Exception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User me = (User) httpSession.getAttribute("user");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userService.checkMuted(me);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/*给blog添加filenames（面向数据库的图片文件名）*/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blog.setFilenames(ToolsUtil.saveIMG(files, CLASSPATH));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blog.setUser(me);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/*添加博客*/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blogService.addBlog(blog);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return "redirect:/user/blogs.html";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}</a:t>
            </a:r>
          </a:p>
        </p:txBody>
      </p:sp>
      <p:sp>
        <p:nvSpPr>
          <p:cNvPr id="6" name="Shape 786"/>
          <p:cNvSpPr/>
          <p:nvPr/>
        </p:nvSpPr>
        <p:spPr>
          <a:xfrm>
            <a:off x="6730365" y="-77470"/>
            <a:ext cx="3681730" cy="698182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/</a:t>
            </a:r>
            <a:r>
              <a:rPr lang="en-US" altLang="zh-CN" sz="1400" dirty="0">
                <a:cs typeface="+mn-ea"/>
                <a:sym typeface="+mn-lt"/>
              </a:rPr>
              <a:t>/ </a:t>
            </a:r>
            <a:r>
              <a:rPr lang="zh-CN" sz="1400" dirty="0">
                <a:cs typeface="+mn-ea"/>
                <a:sym typeface="+mn-lt"/>
              </a:rPr>
              <a:t>登录功能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@PostMapping({"/", "login.html"})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public String login(@Valid User user, Errors errors, HttpSession session, RedirectAttributes model)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/*检查用户名和密码是否为空*/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if (errors.hasErrors())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return "login";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/*检查用户名和密码是否正确*/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User realUser = userService.checkUser(user);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if (realUser != null)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session.setAttribute("user", realUser);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/*清除搜索的记录*/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session.removeAttribute("blogList");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session.removeAttribute("keyword");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session.removeAttribute("page");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return "redirect:user/blogs.html";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/*通知是否有错误*/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model.addFlashAttribute("msg", "err");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return "redirect:/";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25804" y="3890396"/>
            <a:ext cx="345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92725"/>
                </a:solidFill>
              </a:rPr>
              <a:t>选题背景和意义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3" r="46094" b="3094"/>
          <a:stretch>
            <a:fillRect/>
          </a:stretch>
        </p:blipFill>
        <p:spPr>
          <a:xfrm>
            <a:off x="0" y="0"/>
            <a:ext cx="6572250" cy="2686050"/>
          </a:xfrm>
          <a:custGeom>
            <a:avLst/>
            <a:gdLst>
              <a:gd name="connsiteX0" fmla="*/ 0 w 6572250"/>
              <a:gd name="connsiteY0" fmla="*/ 0 h 2686050"/>
              <a:gd name="connsiteX1" fmla="*/ 6572250 w 6572250"/>
              <a:gd name="connsiteY1" fmla="*/ 0 h 2686050"/>
              <a:gd name="connsiteX2" fmla="*/ 6572250 w 6572250"/>
              <a:gd name="connsiteY2" fmla="*/ 2686050 h 2686050"/>
              <a:gd name="connsiteX3" fmla="*/ 0 w 657225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2686050">
                <a:moveTo>
                  <a:pt x="0" y="0"/>
                </a:moveTo>
                <a:lnTo>
                  <a:pt x="6572250" y="0"/>
                </a:lnTo>
                <a:lnTo>
                  <a:pt x="6572250" y="2686050"/>
                </a:lnTo>
                <a:lnTo>
                  <a:pt x="0" y="268605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4"/>
          <a:stretch>
            <a:fillRect/>
          </a:stretch>
        </p:blipFill>
        <p:spPr>
          <a:xfrm>
            <a:off x="4717380" y="1015136"/>
            <a:ext cx="3359819" cy="2686050"/>
          </a:xfrm>
          <a:custGeom>
            <a:avLst/>
            <a:gdLst>
              <a:gd name="connsiteX0" fmla="*/ 0 w 3359819"/>
              <a:gd name="connsiteY0" fmla="*/ 0 h 2686050"/>
              <a:gd name="connsiteX1" fmla="*/ 3359819 w 3359819"/>
              <a:gd name="connsiteY1" fmla="*/ 0 h 2686050"/>
              <a:gd name="connsiteX2" fmla="*/ 3359819 w 3359819"/>
              <a:gd name="connsiteY2" fmla="*/ 2686050 h 2686050"/>
              <a:gd name="connsiteX3" fmla="*/ 0 w 3359819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9819" h="2686050">
                <a:moveTo>
                  <a:pt x="0" y="0"/>
                </a:moveTo>
                <a:lnTo>
                  <a:pt x="3359819" y="0"/>
                </a:lnTo>
                <a:lnTo>
                  <a:pt x="3359819" y="2686050"/>
                </a:lnTo>
                <a:lnTo>
                  <a:pt x="0" y="268605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5568318" y="2186782"/>
            <a:ext cx="9791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壹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9000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评论系统</a:t>
            </a:r>
          </a:p>
        </p:txBody>
      </p:sp>
      <p:sp>
        <p:nvSpPr>
          <p:cNvPr id="786" name="Shape 786"/>
          <p:cNvSpPr/>
          <p:nvPr/>
        </p:nvSpPr>
        <p:spPr>
          <a:xfrm>
            <a:off x="2204085" y="5748973"/>
            <a:ext cx="8354695" cy="73914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用户在点击任何一篇博客后，会跳转至博客详情页面，此页面显示了博客内容、发布者、发布时间、以及所有用户对它的评论。评论系统界面如下图所示。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6096000" y="274066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969645"/>
            <a:ext cx="740473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786" name="Shape 786"/>
          <p:cNvSpPr/>
          <p:nvPr/>
        </p:nvSpPr>
        <p:spPr>
          <a:xfrm>
            <a:off x="1193165" y="-113982"/>
            <a:ext cx="3681730" cy="728345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@PostMapping("user/addComment/{blogId}") </a:t>
            </a:r>
            <a:r>
              <a:rPr lang="en-US" altLang="zh-CN" sz="1400" dirty="0">
                <a:cs typeface="+mn-ea"/>
                <a:sym typeface="+mn-lt"/>
              </a:rPr>
              <a:t>// </a:t>
            </a:r>
            <a:r>
              <a:rPr lang="zh-CN" altLang="en-US" sz="1400" dirty="0">
                <a:cs typeface="+mn-ea"/>
                <a:sym typeface="+mn-lt"/>
              </a:rPr>
              <a:t>发布评论</a:t>
            </a:r>
            <a:endParaRPr lang="zh-CN" sz="1400" dirty="0">
              <a:cs typeface="+mn-ea"/>
              <a:sym typeface="+mn-lt"/>
            </a:endParaRP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public String addComment(Comment comment, HttpSession httpSession, @PathVariable int blogId)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if(StringUtils.isNotBlank(comment.getContent()))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/*构建评论*/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User me = (User) httpSession.getAttribute("user");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userService.checkMuted(me);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comment.setUser(me);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comment.setTime(ToolsUtil.getNowTimeString());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Blog blog = new Blog();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blog.setId(blogId);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    comment.setBlog(blog);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commentService.addComment(comment);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/*添加评论*/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return "redirect:/user/detail.html/" + blogId;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</a:t>
            </a:r>
          </a:p>
        </p:txBody>
      </p:sp>
      <p:sp>
        <p:nvSpPr>
          <p:cNvPr id="6" name="Shape 786"/>
          <p:cNvSpPr/>
          <p:nvPr/>
        </p:nvSpPr>
        <p:spPr>
          <a:xfrm>
            <a:off x="6730365" y="73025"/>
            <a:ext cx="3681730" cy="66808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/**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 编辑评论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@PostMapping("user/editComment")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public String editComment(Comment comment, HttpSession httpSession)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Comment oldComment = commentService.backCommentById(comment.getId());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User me = (User) httpSession.getAttribute("user");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userService.checkMuted(me);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if(StringUtils.isNotEmpty(comment.getContent()) &amp;&amp; me.equals(oldComment.getUser()))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commentService.updateComment(comment);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return "redirect:/user/detail.html/" + oldComment.getBlog().getId();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9000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用户管理</a:t>
            </a:r>
          </a:p>
        </p:txBody>
      </p:sp>
      <p:sp>
        <p:nvSpPr>
          <p:cNvPr id="786" name="Shape 786"/>
          <p:cNvSpPr/>
          <p:nvPr/>
        </p:nvSpPr>
        <p:spPr>
          <a:xfrm>
            <a:off x="2204085" y="5576888"/>
            <a:ext cx="8354695" cy="108331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indent="406400" defTabSz="228600" fontAlgn="auto">
              <a:lnSpc>
                <a:spcPct val="140000"/>
              </a:lnSpc>
              <a:defRPr sz="1800"/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sz="1600" dirty="0">
                <a:cs typeface="+mn-ea"/>
                <a:sym typeface="+mn-lt"/>
              </a:rPr>
              <a:t>用户管理功能是管理员用户的专属功能，管理员用户在登录后，可以从自己的个人主页中点击管理员按钮进入用户管理界面，这个界面方便管理员执行查询用户、删除用户、禁言用户、恢复用户等管理员权限，用户管理修改密码界面如下图所示。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6096000" y="2740660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3BBCA8D-8C16-4CFB-BE5F-3C160DF27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251" y="866154"/>
            <a:ext cx="7965386" cy="44805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786" name="Shape 786"/>
          <p:cNvSpPr/>
          <p:nvPr/>
        </p:nvSpPr>
        <p:spPr>
          <a:xfrm>
            <a:off x="1193165" y="475933"/>
            <a:ext cx="3681730" cy="607822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/**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* 管理员页面,分页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*/  @GetMapping("admin/manager.html/{page}")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public String admin(Model model, @PathVariable int page, @RequestParam(required = false) String username)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/*根据页号获取数据*/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username = StringUtils.isEmpty(username) ? null : username.trim();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PageInfo&lt;User&gt; userPage = userService.selectAllUser(page, username);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model.addAttribute("userPage", userPage);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    return "admin/list";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400" dirty="0">
                <a:cs typeface="+mn-ea"/>
                <a:sym typeface="+mn-lt"/>
              </a:rPr>
              <a:t>  </a:t>
            </a:r>
          </a:p>
        </p:txBody>
      </p:sp>
      <p:sp>
        <p:nvSpPr>
          <p:cNvPr id="6" name="Shape 786"/>
          <p:cNvSpPr/>
          <p:nvPr/>
        </p:nvSpPr>
        <p:spPr>
          <a:xfrm>
            <a:off x="6730365" y="826453"/>
            <a:ext cx="3681730" cy="517398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/**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 禁言用户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 @param userId userId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 @param days   天数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 @param pages  pages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*/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@PostMapping("admin/mute/{userId}/{days}/{pages}")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public String mute(@PathVariable int userId, @PathVariable int days, @PathVariable String pages) {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userService.mute(userId, days);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    return "redirect:/admin/manager.html/" + pages;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    }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sz="1400" dirty="0">
                <a:cs typeface="+mn-ea"/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25804" y="3890396"/>
            <a:ext cx="345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92725"/>
                </a:solidFill>
              </a:rPr>
              <a:t>结语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3" r="46094" b="3094"/>
          <a:stretch>
            <a:fillRect/>
          </a:stretch>
        </p:blipFill>
        <p:spPr>
          <a:xfrm>
            <a:off x="0" y="0"/>
            <a:ext cx="6572250" cy="2686050"/>
          </a:xfrm>
          <a:custGeom>
            <a:avLst/>
            <a:gdLst>
              <a:gd name="connsiteX0" fmla="*/ 0 w 6572250"/>
              <a:gd name="connsiteY0" fmla="*/ 0 h 2686050"/>
              <a:gd name="connsiteX1" fmla="*/ 6572250 w 6572250"/>
              <a:gd name="connsiteY1" fmla="*/ 0 h 2686050"/>
              <a:gd name="connsiteX2" fmla="*/ 6572250 w 6572250"/>
              <a:gd name="connsiteY2" fmla="*/ 2686050 h 2686050"/>
              <a:gd name="connsiteX3" fmla="*/ 0 w 657225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2686050">
                <a:moveTo>
                  <a:pt x="0" y="0"/>
                </a:moveTo>
                <a:lnTo>
                  <a:pt x="6572250" y="0"/>
                </a:lnTo>
                <a:lnTo>
                  <a:pt x="6572250" y="2686050"/>
                </a:lnTo>
                <a:lnTo>
                  <a:pt x="0" y="268605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4"/>
          <a:stretch>
            <a:fillRect/>
          </a:stretch>
        </p:blipFill>
        <p:spPr>
          <a:xfrm>
            <a:off x="4717380" y="1015136"/>
            <a:ext cx="3359819" cy="2686050"/>
          </a:xfrm>
          <a:custGeom>
            <a:avLst/>
            <a:gdLst>
              <a:gd name="connsiteX0" fmla="*/ 0 w 3359819"/>
              <a:gd name="connsiteY0" fmla="*/ 0 h 2686050"/>
              <a:gd name="connsiteX1" fmla="*/ 3359819 w 3359819"/>
              <a:gd name="connsiteY1" fmla="*/ 0 h 2686050"/>
              <a:gd name="connsiteX2" fmla="*/ 3359819 w 3359819"/>
              <a:gd name="connsiteY2" fmla="*/ 2686050 h 2686050"/>
              <a:gd name="connsiteX3" fmla="*/ 0 w 3359819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9819" h="2686050">
                <a:moveTo>
                  <a:pt x="0" y="0"/>
                </a:moveTo>
                <a:lnTo>
                  <a:pt x="3359819" y="0"/>
                </a:lnTo>
                <a:lnTo>
                  <a:pt x="3359819" y="2686050"/>
                </a:lnTo>
                <a:lnTo>
                  <a:pt x="0" y="268605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5568318" y="2186782"/>
            <a:ext cx="97917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+mn-ea"/>
              </a:rPr>
              <a:t>伍</a:t>
            </a:r>
            <a:endParaRPr lang="zh-CN" altLang="en-US" sz="6600" dirty="0">
              <a:solidFill>
                <a:srgbClr val="3E3C3A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786" name="Shape 786"/>
          <p:cNvSpPr/>
          <p:nvPr/>
        </p:nvSpPr>
        <p:spPr>
          <a:xfrm>
            <a:off x="2058670" y="1560513"/>
            <a:ext cx="8329295" cy="45269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lnSpc>
                <a:spcPct val="140000"/>
              </a:lnSpc>
              <a:defRPr sz="1800"/>
            </a:pPr>
            <a:r>
              <a:rPr lang="en-US" altLang="zh-CN" sz="1600" dirty="0">
                <a:cs typeface="+mn-ea"/>
                <a:sym typeface="+mn-lt"/>
              </a:rPr>
              <a:t>		</a:t>
            </a:r>
            <a:r>
              <a:rPr lang="zh-CN" sz="1600" dirty="0">
                <a:cs typeface="+mn-ea"/>
                <a:sym typeface="+mn-lt"/>
              </a:rPr>
              <a:t>在本次毕业设计过程中，有幸得到了李晋老师细心的指导与支持，以至于我能够顺利完这次毕业设计，这起到了非常关键性的作用。在此深表敬意!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时光荏苒，日月如梭，大学四年时光如白驹过隙，这次毕业论文不仅是一个任务，更是我将</a:t>
            </a:r>
            <a:r>
              <a:rPr lang="en-US" altLang="zh-CN" sz="1600" dirty="0">
                <a:cs typeface="+mn-ea"/>
                <a:sym typeface="+mn-lt"/>
              </a:rPr>
              <a:t>			</a:t>
            </a:r>
            <a:r>
              <a:rPr lang="zh-CN" sz="1600" dirty="0">
                <a:cs typeface="+mn-ea"/>
                <a:sym typeface="+mn-lt"/>
              </a:rPr>
              <a:t>知识用于实践并锻炼我动手能力的一个契机，一个将理论与实际相结合的机会。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zh-CN" sz="1600" dirty="0">
                <a:cs typeface="+mn-ea"/>
                <a:sym typeface="+mn-lt"/>
              </a:rPr>
              <a:t>通过本次微博系统的设计，我极大地提高了我的问题解决能力，而不是像平时一样只局限于课堂上的理论知识，从一开始的手忙脚乱和到处查阅资料，到现在编写完整个系统，从当初拟定题目到编写完毕业论文设计，经历了很长时间，期间我逐渐认识到自己能力的不足和实践经验的欠缺，并在完成任务的过程中一步一步地积累经验和知识，归纳总结了平时的积累的心得，才顺利地完成这次毕业设计。</a:t>
            </a:r>
          </a:p>
          <a:p>
            <a:pPr defTabSz="228600">
              <a:lnSpc>
                <a:spcPct val="140000"/>
              </a:lnSpc>
              <a:defRPr sz="1800"/>
            </a:pPr>
            <a:r>
              <a:rPr lang="en-US" altLang="zh-CN" sz="1600" dirty="0">
                <a:cs typeface="+mn-ea"/>
                <a:sym typeface="+mn-lt"/>
              </a:rPr>
              <a:t>		</a:t>
            </a:r>
            <a:r>
              <a:rPr lang="zh-CN" sz="1600" dirty="0">
                <a:cs typeface="+mn-ea"/>
                <a:sym typeface="+mn-lt"/>
              </a:rPr>
              <a:t>在这里我要感谢的有：我的学校、专业、我的指导老师、还有期间对我有重大帮助的同学、同事、以及理解我的家人。在这段时间的学习与设计的过程中，离不开它们的支持和建议，他们在我的本科大学生活中留下了难忘的回忆，再次衷心老师在百忙之中关心我的毕业设计的进度和我的就业情况。</a:t>
            </a:r>
          </a:p>
        </p:txBody>
      </p:sp>
      <p:sp>
        <p:nvSpPr>
          <p:cNvPr id="11" name="Shape 781"/>
          <p:cNvSpPr/>
          <p:nvPr/>
        </p:nvSpPr>
        <p:spPr>
          <a:xfrm>
            <a:off x="5515106" y="731067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12" name="Shape 783"/>
          <p:cNvSpPr/>
          <p:nvPr/>
        </p:nvSpPr>
        <p:spPr>
          <a:xfrm>
            <a:off x="4880285" y="65450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49948" y="812866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结语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786" name="Shape 786"/>
          <p:cNvSpPr/>
          <p:nvPr/>
        </p:nvSpPr>
        <p:spPr>
          <a:xfrm>
            <a:off x="2058670" y="1212997"/>
            <a:ext cx="8329295" cy="5221942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r>
              <a:rPr lang="en-US" altLang="zh-CN" sz="1600" dirty="0"/>
              <a:t>[1] </a:t>
            </a:r>
            <a:r>
              <a:rPr lang="zh-CN" altLang="zh-CN" sz="1600" dirty="0"/>
              <a:t>倪海顺</a:t>
            </a:r>
            <a:r>
              <a:rPr lang="en-US" altLang="zh-CN" sz="1600" dirty="0"/>
              <a:t>.</a:t>
            </a:r>
            <a:r>
              <a:rPr lang="zh-CN" altLang="zh-CN" sz="1600" dirty="0"/>
              <a:t>计算机软件开发的</a:t>
            </a:r>
            <a:r>
              <a:rPr lang="en-US" altLang="zh-CN" sz="1600" dirty="0"/>
              <a:t>Java</a:t>
            </a:r>
            <a:r>
              <a:rPr lang="zh-CN" altLang="zh-CN" sz="1600" dirty="0"/>
              <a:t>编程语言应用探讨</a:t>
            </a:r>
            <a:r>
              <a:rPr lang="en-US" altLang="zh-CN" sz="1600" dirty="0"/>
              <a:t>[J].</a:t>
            </a:r>
            <a:r>
              <a:rPr lang="zh-CN" altLang="zh-CN" sz="1600" dirty="0"/>
              <a:t>信息与电脑</a:t>
            </a:r>
            <a:r>
              <a:rPr lang="en-US" altLang="zh-CN" sz="1600" dirty="0"/>
              <a:t>,2019:P60-61.</a:t>
            </a:r>
            <a:endParaRPr lang="zh-CN" altLang="zh-CN" sz="1600" dirty="0"/>
          </a:p>
          <a:p>
            <a:r>
              <a:rPr lang="en-US" altLang="zh-CN" sz="1600" dirty="0"/>
              <a:t>[2] </a:t>
            </a:r>
            <a:r>
              <a:rPr lang="zh-CN" altLang="zh-CN" sz="1600" dirty="0"/>
              <a:t>党岳雷</a:t>
            </a:r>
            <a:r>
              <a:rPr lang="en-US" altLang="zh-CN" sz="1600" dirty="0"/>
              <a:t>.</a:t>
            </a:r>
            <a:r>
              <a:rPr lang="zh-CN" altLang="zh-CN" sz="1600" dirty="0"/>
              <a:t>基于</a:t>
            </a:r>
            <a:r>
              <a:rPr lang="en-US" altLang="zh-CN" sz="1600" dirty="0"/>
              <a:t>Java</a:t>
            </a:r>
            <a:r>
              <a:rPr lang="zh-CN" altLang="zh-CN" sz="1600" dirty="0"/>
              <a:t>语言的高校体育信息化</a:t>
            </a:r>
            <a:r>
              <a:rPr lang="en-US" altLang="zh-CN" sz="1600" dirty="0"/>
              <a:t>APP</a:t>
            </a:r>
            <a:r>
              <a:rPr lang="zh-CN" altLang="zh-CN" sz="1600" dirty="0"/>
              <a:t>设计</a:t>
            </a:r>
            <a:r>
              <a:rPr lang="en-US" altLang="zh-CN" sz="1600" dirty="0"/>
              <a:t>[J].</a:t>
            </a:r>
            <a:r>
              <a:rPr lang="zh-CN" altLang="zh-CN" sz="1600" dirty="0"/>
              <a:t>微型电脑应用</a:t>
            </a:r>
            <a:r>
              <a:rPr lang="en-US" altLang="zh-CN" sz="1600" dirty="0"/>
              <a:t>,2019 (01):P119-121.</a:t>
            </a:r>
            <a:endParaRPr lang="zh-CN" altLang="zh-CN" sz="1600" dirty="0"/>
          </a:p>
          <a:p>
            <a:r>
              <a:rPr lang="en-US" altLang="zh-CN" sz="1600" dirty="0"/>
              <a:t>[3] </a:t>
            </a:r>
            <a:r>
              <a:rPr lang="zh-CN" altLang="zh-CN" sz="1600" dirty="0"/>
              <a:t>马寅璞，孔阳坤</a:t>
            </a:r>
            <a:r>
              <a:rPr lang="en-US" altLang="zh-CN" sz="1600" dirty="0"/>
              <a:t>.</a:t>
            </a:r>
            <a:r>
              <a:rPr lang="zh-CN" altLang="zh-CN" sz="1600" dirty="0"/>
              <a:t>用</a:t>
            </a:r>
            <a:r>
              <a:rPr lang="en-US" altLang="zh-CN" sz="1600" dirty="0"/>
              <a:t>Java</a:t>
            </a:r>
            <a:r>
              <a:rPr lang="zh-CN" altLang="zh-CN" sz="1600" dirty="0"/>
              <a:t>实现一个推箱子游戏</a:t>
            </a:r>
            <a:r>
              <a:rPr lang="en-US" altLang="zh-CN" sz="1600" dirty="0"/>
              <a:t>[J].</a:t>
            </a:r>
            <a:r>
              <a:rPr lang="zh-CN" altLang="zh-CN" sz="1600" dirty="0"/>
              <a:t>技术与市场，</a:t>
            </a:r>
            <a:r>
              <a:rPr lang="en-US" altLang="zh-CN" sz="1600" dirty="0"/>
              <a:t>2019,26</a:t>
            </a:r>
            <a:r>
              <a:rPr lang="zh-CN" altLang="zh-CN" sz="1600" dirty="0"/>
              <a:t>（</a:t>
            </a:r>
            <a:r>
              <a:rPr lang="en-US" altLang="zh-CN" sz="1600" dirty="0"/>
              <a:t>02</a:t>
            </a:r>
            <a:r>
              <a:rPr lang="zh-CN" altLang="zh-CN" sz="1600" dirty="0"/>
              <a:t>）</a:t>
            </a:r>
            <a:r>
              <a:rPr lang="en-US" altLang="zh-CN" sz="1600" dirty="0"/>
              <a:t>:P82-83.</a:t>
            </a:r>
            <a:endParaRPr lang="zh-CN" altLang="zh-CN" sz="1600" dirty="0"/>
          </a:p>
          <a:p>
            <a:r>
              <a:rPr lang="en-US" altLang="zh-CN" sz="1600" dirty="0"/>
              <a:t>[4] </a:t>
            </a:r>
            <a:r>
              <a:rPr lang="zh-CN" altLang="zh-CN" sz="1600" dirty="0"/>
              <a:t>罗超，龙侃</a:t>
            </a:r>
            <a:r>
              <a:rPr lang="en-US" altLang="zh-CN" sz="1600" dirty="0"/>
              <a:t>.</a:t>
            </a:r>
            <a:r>
              <a:rPr lang="zh-CN" altLang="zh-CN" sz="1600" dirty="0"/>
              <a:t>基于</a:t>
            </a:r>
            <a:r>
              <a:rPr lang="en-US" altLang="zh-CN" sz="1600" dirty="0"/>
              <a:t>Java</a:t>
            </a:r>
            <a:r>
              <a:rPr lang="zh-CN" altLang="zh-CN" sz="1600" dirty="0"/>
              <a:t>的企业进销存系统的设计和实现</a:t>
            </a:r>
            <a:r>
              <a:rPr lang="en-US" altLang="zh-CN" sz="1600" dirty="0"/>
              <a:t>[J].</a:t>
            </a:r>
            <a:r>
              <a:rPr lang="zh-CN" altLang="zh-CN" sz="1600" dirty="0"/>
              <a:t>信息记录材料</a:t>
            </a:r>
            <a:r>
              <a:rPr lang="en-US" altLang="zh-CN" sz="1600" dirty="0"/>
              <a:t>,2019 (02):P207-208.</a:t>
            </a:r>
            <a:endParaRPr lang="zh-CN" altLang="zh-CN" sz="1600" dirty="0"/>
          </a:p>
          <a:p>
            <a:r>
              <a:rPr lang="en-US" altLang="zh-CN" sz="1600" dirty="0"/>
              <a:t>[5] </a:t>
            </a:r>
            <a:r>
              <a:rPr lang="zh-CN" altLang="zh-CN" sz="1600" dirty="0"/>
              <a:t>胡彬，田磊</a:t>
            </a:r>
            <a:r>
              <a:rPr lang="en-US" altLang="zh-CN" sz="1600" dirty="0"/>
              <a:t>.</a:t>
            </a:r>
            <a:r>
              <a:rPr lang="zh-CN" altLang="zh-CN" sz="1600" dirty="0"/>
              <a:t>三维仿真及</a:t>
            </a:r>
            <a:r>
              <a:rPr lang="en-US" altLang="zh-CN" sz="1600" dirty="0"/>
              <a:t>Java</a:t>
            </a:r>
            <a:r>
              <a:rPr lang="zh-CN" altLang="zh-CN" sz="1600" dirty="0"/>
              <a:t>在拖拉机液压零件设计中的应用</a:t>
            </a:r>
            <a:r>
              <a:rPr lang="en-US" altLang="zh-CN" sz="1600" dirty="0"/>
              <a:t>[J].</a:t>
            </a:r>
            <a:r>
              <a:rPr lang="zh-CN" altLang="zh-CN" sz="1600" dirty="0"/>
              <a:t>农机化研究</a:t>
            </a:r>
            <a:r>
              <a:rPr lang="en-US" altLang="zh-CN" sz="1600" dirty="0"/>
              <a:t>,2019(03):P250-253.</a:t>
            </a:r>
            <a:endParaRPr lang="zh-CN" altLang="zh-CN" sz="1600" dirty="0"/>
          </a:p>
          <a:p>
            <a:r>
              <a:rPr lang="en-US" altLang="zh-CN" sz="1600" dirty="0"/>
              <a:t>[6] </a:t>
            </a:r>
            <a:r>
              <a:rPr lang="zh-CN" altLang="zh-CN" sz="1600" dirty="0"/>
              <a:t>程亚维，王东霞</a:t>
            </a:r>
            <a:r>
              <a:rPr lang="en-US" altLang="zh-CN" sz="1600" dirty="0"/>
              <a:t>.</a:t>
            </a:r>
            <a:r>
              <a:rPr lang="zh-CN" altLang="zh-CN" sz="1600" dirty="0"/>
              <a:t>基于</a:t>
            </a:r>
            <a:r>
              <a:rPr lang="en-US" altLang="zh-CN" sz="1600" dirty="0"/>
              <a:t>Java</a:t>
            </a:r>
            <a:r>
              <a:rPr lang="zh-CN" altLang="zh-CN" sz="1600" dirty="0"/>
              <a:t>的农机作业调度管理</a:t>
            </a:r>
            <a:r>
              <a:rPr lang="en-US" altLang="zh-CN" sz="1600" dirty="0"/>
              <a:t>Web</a:t>
            </a:r>
            <a:r>
              <a:rPr lang="zh-CN" altLang="zh-CN" sz="1600" dirty="0"/>
              <a:t>平台架构技术研究</a:t>
            </a:r>
            <a:r>
              <a:rPr lang="en-US" altLang="zh-CN" sz="1600" dirty="0"/>
              <a:t>[J].</a:t>
            </a:r>
            <a:r>
              <a:rPr lang="zh-CN" altLang="zh-CN" sz="1600" dirty="0"/>
              <a:t>农机化研究</a:t>
            </a:r>
            <a:r>
              <a:rPr lang="en-US" altLang="zh-CN" sz="1600" dirty="0"/>
              <a:t>,2019(10):P224-228.</a:t>
            </a:r>
            <a:endParaRPr lang="zh-CN" altLang="zh-CN" sz="1600" dirty="0"/>
          </a:p>
          <a:p>
            <a:r>
              <a:rPr lang="en-US" altLang="zh-CN" sz="1600" dirty="0"/>
              <a:t>[7] </a:t>
            </a:r>
            <a:r>
              <a:rPr lang="zh-CN" altLang="zh-CN" sz="1600" dirty="0"/>
              <a:t>段韶鹏，温文豪，轩春青</a:t>
            </a:r>
            <a:r>
              <a:rPr lang="en-US" altLang="zh-CN" sz="1600" dirty="0"/>
              <a:t>.</a:t>
            </a:r>
            <a:r>
              <a:rPr lang="zh-CN" altLang="zh-CN" sz="1600" dirty="0"/>
              <a:t>基于</a:t>
            </a:r>
            <a:r>
              <a:rPr lang="en-US" altLang="zh-CN" sz="1600" dirty="0"/>
              <a:t>Java</a:t>
            </a:r>
            <a:r>
              <a:rPr lang="zh-CN" altLang="zh-CN" sz="1600" dirty="0"/>
              <a:t>的混合数据结构教学演示系统优化设计</a:t>
            </a:r>
            <a:r>
              <a:rPr lang="en-US" altLang="zh-CN" sz="1600" dirty="0"/>
              <a:t>[J].</a:t>
            </a:r>
            <a:r>
              <a:rPr lang="zh-CN" altLang="zh-CN" sz="1600" dirty="0"/>
              <a:t>信息与电脑</a:t>
            </a:r>
            <a:r>
              <a:rPr lang="en-US" altLang="zh-CN" sz="1600" dirty="0"/>
              <a:t>,2019(01):100-101.</a:t>
            </a:r>
            <a:endParaRPr lang="zh-CN" altLang="zh-CN" sz="1600" dirty="0"/>
          </a:p>
          <a:p>
            <a:r>
              <a:rPr lang="en-US" altLang="zh-CN" sz="1600" dirty="0"/>
              <a:t>[8] </a:t>
            </a:r>
            <a:r>
              <a:rPr lang="en-US" altLang="zh-CN" sz="1600" dirty="0" err="1"/>
              <a:t>CraigWalls,RyanBreidenBach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SpringInAction</a:t>
            </a:r>
            <a:r>
              <a:rPr lang="en-US" altLang="zh-CN" sz="1600" dirty="0"/>
              <a:t>. ManningPub1ications,2019</a:t>
            </a:r>
            <a:endParaRPr lang="zh-CN" altLang="zh-CN" sz="1600" dirty="0"/>
          </a:p>
          <a:p>
            <a:r>
              <a:rPr lang="en-US" altLang="zh-CN" sz="1600" dirty="0"/>
              <a:t>[9] </a:t>
            </a:r>
            <a:r>
              <a:rPr lang="en-US" altLang="zh-CN" sz="1600" dirty="0" err="1"/>
              <a:t>JoshuaBloch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EffectiveJava</a:t>
            </a:r>
            <a:r>
              <a:rPr lang="en-US" altLang="zh-CN" sz="1600" dirty="0"/>
              <a:t>. Piscataway,N.J:IEEEPress,2O19</a:t>
            </a:r>
            <a:endParaRPr lang="zh-CN" altLang="zh-CN" sz="1600" dirty="0"/>
          </a:p>
          <a:p>
            <a:r>
              <a:rPr lang="en-US" altLang="zh-CN" sz="1600" dirty="0"/>
              <a:t>[10] </a:t>
            </a:r>
            <a:r>
              <a:rPr lang="en-US" altLang="zh-CN" sz="1600" dirty="0" err="1"/>
              <a:t>Hohzak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iR,MaeharaH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Asingle</a:t>
            </a:r>
            <a:r>
              <a:rPr lang="en-US" altLang="zh-CN" sz="1600" dirty="0"/>
              <a:t>-</a:t>
            </a:r>
            <a:r>
              <a:rPr lang="en-US" altLang="zh-CN" sz="1600" dirty="0" err="1"/>
              <a:t>shotgameofmulti</a:t>
            </a:r>
            <a:r>
              <a:rPr lang="en-US" altLang="zh-CN" sz="1600" dirty="0"/>
              <a:t>-period inspection. European Journal of 0perational Research,2019(3):P1410-1418</a:t>
            </a:r>
            <a:endParaRPr lang="zh-CN" altLang="zh-CN" sz="1600" dirty="0"/>
          </a:p>
          <a:p>
            <a:r>
              <a:rPr lang="en-US" altLang="zh-CN" sz="1600" dirty="0"/>
              <a:t>[11]</a:t>
            </a:r>
            <a:r>
              <a:rPr lang="zh-CN" altLang="zh-CN" sz="1600" dirty="0"/>
              <a:t>左冰</a:t>
            </a:r>
            <a:r>
              <a:rPr lang="en-US" altLang="zh-CN" sz="1600" dirty="0"/>
              <a:t>.</a:t>
            </a:r>
            <a:r>
              <a:rPr lang="zh-CN" altLang="zh-CN" sz="1600" dirty="0"/>
              <a:t>移动</a:t>
            </a:r>
            <a:r>
              <a:rPr lang="en-US" altLang="zh-CN" sz="1600" dirty="0"/>
              <a:t>OA“</a:t>
            </a:r>
            <a:r>
              <a:rPr lang="zh-CN" altLang="zh-CN" sz="1600" dirty="0"/>
              <a:t>微</a:t>
            </a:r>
            <a:r>
              <a:rPr lang="en-US" altLang="zh-CN" sz="1600" dirty="0"/>
              <a:t>”</a:t>
            </a:r>
            <a:r>
              <a:rPr lang="zh-CN" altLang="zh-CN" sz="1600" dirty="0"/>
              <a:t>系统的应用与开发</a:t>
            </a:r>
            <a:r>
              <a:rPr lang="en-US" altLang="zh-CN" sz="1600" dirty="0"/>
              <a:t>[J].</a:t>
            </a:r>
            <a:r>
              <a:rPr lang="zh-CN" altLang="zh-CN" sz="1600" dirty="0"/>
              <a:t>数字通信世界</a:t>
            </a:r>
            <a:r>
              <a:rPr lang="en-US" altLang="zh-CN" sz="1600" dirty="0"/>
              <a:t>,2019(02):P67-80.</a:t>
            </a:r>
            <a:endParaRPr lang="zh-CN" altLang="zh-CN" sz="1600" dirty="0"/>
          </a:p>
          <a:p>
            <a:r>
              <a:rPr lang="en-US" altLang="zh-CN" sz="1600" dirty="0"/>
              <a:t>[12]</a:t>
            </a:r>
            <a:r>
              <a:rPr lang="zh-CN" altLang="zh-CN" sz="1600" dirty="0"/>
              <a:t>何欢</a:t>
            </a:r>
            <a:r>
              <a:rPr lang="en-US" altLang="zh-CN" sz="1600" dirty="0"/>
              <a:t>.</a:t>
            </a:r>
            <a:r>
              <a:rPr lang="zh-CN" altLang="zh-CN" sz="1600" dirty="0"/>
              <a:t>移动</a:t>
            </a:r>
            <a:r>
              <a:rPr lang="en-US" altLang="zh-CN" sz="1600" dirty="0"/>
              <a:t>OA</a:t>
            </a:r>
            <a:r>
              <a:rPr lang="zh-CN" altLang="zh-CN" sz="1600" dirty="0"/>
              <a:t>系统建设方案</a:t>
            </a:r>
            <a:r>
              <a:rPr lang="en-US" altLang="zh-CN" sz="1600" dirty="0"/>
              <a:t>[J].</a:t>
            </a:r>
            <a:r>
              <a:rPr lang="zh-CN" altLang="zh-CN" sz="1600" dirty="0"/>
              <a:t>网络安全和信息化</a:t>
            </a:r>
            <a:r>
              <a:rPr lang="en-US" altLang="zh-CN" sz="1600" dirty="0"/>
              <a:t>,2019(01):P45-47.</a:t>
            </a:r>
            <a:endParaRPr lang="zh-CN" altLang="zh-CN" sz="1600" dirty="0"/>
          </a:p>
          <a:p>
            <a:r>
              <a:rPr lang="en-US" altLang="zh-CN" sz="1600" dirty="0"/>
              <a:t>[13]</a:t>
            </a:r>
            <a:r>
              <a:rPr lang="zh-CN" altLang="zh-CN" sz="1600" dirty="0"/>
              <a:t>胡亦昂</a:t>
            </a:r>
            <a:r>
              <a:rPr lang="en-US" altLang="zh-CN" sz="1600" dirty="0"/>
              <a:t>.</a:t>
            </a:r>
            <a:r>
              <a:rPr lang="zh-CN" altLang="zh-CN" sz="1600" dirty="0"/>
              <a:t>基于移动互联网的办公自动化系统设计研究</a:t>
            </a:r>
            <a:r>
              <a:rPr lang="en-US" altLang="zh-CN" sz="1600" dirty="0"/>
              <a:t>[J].</a:t>
            </a:r>
            <a:r>
              <a:rPr lang="zh-CN" altLang="zh-CN" sz="1600" dirty="0"/>
              <a:t>电信工程技术与标准化</a:t>
            </a:r>
            <a:r>
              <a:rPr lang="en-US" altLang="zh-CN" sz="1600" dirty="0"/>
              <a:t>,2018,31(03):P43-47.</a:t>
            </a:r>
            <a:endParaRPr lang="zh-CN" altLang="zh-CN" sz="1600" dirty="0"/>
          </a:p>
          <a:p>
            <a:r>
              <a:rPr lang="en-US" altLang="zh-CN" sz="1600" dirty="0"/>
              <a:t>[14]</a:t>
            </a:r>
            <a:r>
              <a:rPr lang="zh-CN" altLang="zh-CN" sz="1600" dirty="0"/>
              <a:t>刘彤</a:t>
            </a:r>
            <a:r>
              <a:rPr lang="en-US" altLang="zh-CN" sz="1600" dirty="0"/>
              <a:t>.</a:t>
            </a:r>
            <a:r>
              <a:rPr lang="zh-CN" altLang="zh-CN" sz="1600" dirty="0"/>
              <a:t>基于微服务架构平台在</a:t>
            </a:r>
            <a:r>
              <a:rPr lang="en-US" altLang="zh-CN" sz="1600" dirty="0"/>
              <a:t>OA</a:t>
            </a:r>
            <a:r>
              <a:rPr lang="zh-CN" altLang="zh-CN" sz="1600" dirty="0"/>
              <a:t>系统中的设计与实现</a:t>
            </a:r>
            <a:r>
              <a:rPr lang="en-US" altLang="zh-CN" sz="1600" dirty="0"/>
              <a:t>[J].</a:t>
            </a:r>
            <a:r>
              <a:rPr lang="zh-CN" altLang="zh-CN" sz="1600" dirty="0"/>
              <a:t>民航管理</a:t>
            </a:r>
            <a:r>
              <a:rPr lang="en-US" altLang="zh-CN" sz="1600" dirty="0"/>
              <a:t>,2018:P73-76.</a:t>
            </a:r>
            <a:endParaRPr lang="zh-CN" altLang="zh-CN" sz="1600" dirty="0"/>
          </a:p>
          <a:p>
            <a:r>
              <a:rPr lang="en-US" altLang="zh-CN" sz="1600" dirty="0"/>
              <a:t>[15]</a:t>
            </a:r>
            <a:r>
              <a:rPr lang="zh-CN" altLang="zh-CN" sz="1600" dirty="0"/>
              <a:t>简鹏</a:t>
            </a:r>
            <a:r>
              <a:rPr lang="en-US" altLang="zh-CN" sz="1600" dirty="0"/>
              <a:t>. </a:t>
            </a:r>
            <a:r>
              <a:rPr lang="zh-CN" altLang="zh-CN" sz="1600" dirty="0"/>
              <a:t>一种基于移动互联网的工作流系统设计及实现</a:t>
            </a:r>
            <a:r>
              <a:rPr lang="en-US" altLang="zh-CN" sz="1600" dirty="0"/>
              <a:t>[D].</a:t>
            </a:r>
            <a:r>
              <a:rPr lang="zh-CN" altLang="zh-CN" sz="1600" dirty="0"/>
              <a:t>武汉邮电科学研究院</a:t>
            </a:r>
            <a:r>
              <a:rPr lang="en-US" altLang="zh-CN" sz="1600" dirty="0"/>
              <a:t>,2018</a:t>
            </a:r>
            <a:endParaRPr lang="zh-CN" altLang="zh-CN" sz="1600" dirty="0"/>
          </a:p>
        </p:txBody>
      </p:sp>
      <p:sp>
        <p:nvSpPr>
          <p:cNvPr id="11" name="Shape 781"/>
          <p:cNvSpPr/>
          <p:nvPr/>
        </p:nvSpPr>
        <p:spPr>
          <a:xfrm>
            <a:off x="5515106" y="321765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12" name="Shape 783"/>
          <p:cNvSpPr/>
          <p:nvPr/>
        </p:nvSpPr>
        <p:spPr>
          <a:xfrm>
            <a:off x="4880285" y="245205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1753" y="403564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660179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80" y="566680"/>
            <a:ext cx="7303641" cy="5724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6543" y="1851645"/>
            <a:ext cx="551589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chemeClr val="bg1">
                    <a:lumMod val="50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谢谢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8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56384" y="1616037"/>
            <a:ext cx="823131" cy="823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161931" y="1616369"/>
            <a:ext cx="8447508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 fontAlgn="auto"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dirty="0">
                <a:cs typeface="+mn-ea"/>
                <a:sym typeface="+mn-lt"/>
              </a:rPr>
              <a:t>微博它作为一个开放的社交媒体平台，它与市场上的常规网站相比，内容丰富得多，内容也更加详尽，并且在一定程度上满足了用户加深阅读的需求。近年来，由于内容格式的多样性和短视频、软文的兴起，微博在内容的构建上进一步增强了用户的体验。</a:t>
            </a: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 dirty="0">
                <a:cs typeface="+mn-ea"/>
                <a:sym typeface="+mn-lt"/>
              </a:rPr>
              <a:t>随着互联网时代的到来以及计算机和网络技术的快速发展，越来越多的移动端应用开始迎合了用户的碎片化时间，微博的出现尤其影响了人们的日常社交方式。因此微博系统的重要性不言而喻，一个稳定，高效，安全的微博系统，不仅方便了用户的社交，保护了用户的隐私，也使互联网上的内容更具多样性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25804" y="3890396"/>
            <a:ext cx="345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92725"/>
                </a:solidFill>
              </a:rPr>
              <a:t>技术介绍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3" r="46094" b="3094"/>
          <a:stretch>
            <a:fillRect/>
          </a:stretch>
        </p:blipFill>
        <p:spPr>
          <a:xfrm>
            <a:off x="0" y="0"/>
            <a:ext cx="6572250" cy="2686050"/>
          </a:xfrm>
          <a:custGeom>
            <a:avLst/>
            <a:gdLst>
              <a:gd name="connsiteX0" fmla="*/ 0 w 6572250"/>
              <a:gd name="connsiteY0" fmla="*/ 0 h 2686050"/>
              <a:gd name="connsiteX1" fmla="*/ 6572250 w 6572250"/>
              <a:gd name="connsiteY1" fmla="*/ 0 h 2686050"/>
              <a:gd name="connsiteX2" fmla="*/ 6572250 w 6572250"/>
              <a:gd name="connsiteY2" fmla="*/ 2686050 h 2686050"/>
              <a:gd name="connsiteX3" fmla="*/ 0 w 657225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2686050">
                <a:moveTo>
                  <a:pt x="0" y="0"/>
                </a:moveTo>
                <a:lnTo>
                  <a:pt x="6572250" y="0"/>
                </a:lnTo>
                <a:lnTo>
                  <a:pt x="6572250" y="2686050"/>
                </a:lnTo>
                <a:lnTo>
                  <a:pt x="0" y="268605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4"/>
          <a:stretch>
            <a:fillRect/>
          </a:stretch>
        </p:blipFill>
        <p:spPr>
          <a:xfrm>
            <a:off x="4717380" y="1015136"/>
            <a:ext cx="3359819" cy="2686050"/>
          </a:xfrm>
          <a:custGeom>
            <a:avLst/>
            <a:gdLst>
              <a:gd name="connsiteX0" fmla="*/ 0 w 3359819"/>
              <a:gd name="connsiteY0" fmla="*/ 0 h 2686050"/>
              <a:gd name="connsiteX1" fmla="*/ 3359819 w 3359819"/>
              <a:gd name="connsiteY1" fmla="*/ 0 h 2686050"/>
              <a:gd name="connsiteX2" fmla="*/ 3359819 w 3359819"/>
              <a:gd name="connsiteY2" fmla="*/ 2686050 h 2686050"/>
              <a:gd name="connsiteX3" fmla="*/ 0 w 3359819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9819" h="2686050">
                <a:moveTo>
                  <a:pt x="0" y="0"/>
                </a:moveTo>
                <a:lnTo>
                  <a:pt x="3359819" y="0"/>
                </a:lnTo>
                <a:lnTo>
                  <a:pt x="3359819" y="2686050"/>
                </a:lnTo>
                <a:lnTo>
                  <a:pt x="0" y="268605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5568318" y="2186782"/>
            <a:ext cx="97917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-31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/>
        </p:nvSpPr>
        <p:spPr>
          <a:xfrm>
            <a:off x="459842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技术介绍</a:t>
            </a:r>
          </a:p>
        </p:txBody>
      </p:sp>
      <p:grpSp>
        <p:nvGrpSpPr>
          <p:cNvPr id="699" name="Shape 699"/>
          <p:cNvGrpSpPr/>
          <p:nvPr/>
        </p:nvGrpSpPr>
        <p:grpSpPr>
          <a:xfrm>
            <a:off x="4872181" y="1305855"/>
            <a:ext cx="1422399" cy="1201176"/>
            <a:chOff x="4154760" y="503293"/>
            <a:chExt cx="856553" cy="723334"/>
          </a:xfrm>
        </p:grpSpPr>
        <p:sp>
          <p:nvSpPr>
            <p:cNvPr id="700" name="Shape 700"/>
            <p:cNvSpPr/>
            <p:nvPr/>
          </p:nvSpPr>
          <p:spPr>
            <a:xfrm>
              <a:off x="4210176" y="1016045"/>
              <a:ext cx="118590" cy="21058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631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64631"/>
                  </a:lnTo>
                  <a:close/>
                </a:path>
              </a:pathLst>
            </a:custGeom>
            <a:solidFill>
              <a:schemeClr val="accent2"/>
            </a:solidFill>
            <a:ln w="12700" cap="sq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371992" y="854783"/>
              <a:ext cx="118590" cy="3718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536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40536"/>
                  </a:lnTo>
                  <a:close/>
                </a:path>
              </a:pathLst>
            </a:custGeom>
            <a:solidFill>
              <a:schemeClr val="accent2"/>
            </a:solidFill>
            <a:ln w="12700" cap="sq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533810" y="854783"/>
              <a:ext cx="118590" cy="3718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2712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sq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695626" y="793825"/>
              <a:ext cx="118590" cy="43280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6312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36312"/>
                  </a:lnTo>
                  <a:close/>
                </a:path>
              </a:pathLst>
            </a:custGeom>
            <a:solidFill>
              <a:schemeClr val="accent2"/>
            </a:solidFill>
            <a:ln w="12700" cap="sq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857442" y="659162"/>
              <a:ext cx="118590" cy="5674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3835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23835"/>
                  </a:lnTo>
                  <a:close/>
                </a:path>
              </a:pathLst>
            </a:custGeom>
            <a:solidFill>
              <a:schemeClr val="accent2"/>
            </a:solidFill>
            <a:ln w="12700" cap="sq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54760" y="503293"/>
              <a:ext cx="856553" cy="58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50101" y="49187"/>
                  </a:lnTo>
                  <a:lnTo>
                    <a:pt x="71632" y="70317"/>
                  </a:lnTo>
                  <a:lnTo>
                    <a:pt x="120000" y="0"/>
                  </a:lnTo>
                </a:path>
              </a:pathLst>
            </a:cu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1180716" y="2605488"/>
            <a:ext cx="8805335" cy="859368"/>
            <a:chOff x="1270000" y="2609850"/>
            <a:chExt cx="6604001" cy="644526"/>
          </a:xfrm>
        </p:grpSpPr>
        <p:cxnSp>
          <p:nvCxnSpPr>
            <p:cNvPr id="707" name="Shape 707"/>
            <p:cNvCxnSpPr/>
            <p:nvPr/>
          </p:nvCxnSpPr>
          <p:spPr>
            <a:xfrm>
              <a:off x="4572000" y="2613025"/>
              <a:ext cx="1587" cy="64135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708" name="Shape 708"/>
            <p:cNvSpPr/>
            <p:nvPr/>
          </p:nvSpPr>
          <p:spPr>
            <a:xfrm>
              <a:off x="1270000" y="2903538"/>
              <a:ext cx="3017838" cy="3508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65339"/>
                  </a:lnTo>
                  <a:lnTo>
                    <a:pt x="0" y="65339"/>
                  </a:lnTo>
                  <a:lnTo>
                    <a:pt x="21" y="62081"/>
                  </a:lnTo>
                  <a:lnTo>
                    <a:pt x="63" y="58642"/>
                  </a:lnTo>
                  <a:lnTo>
                    <a:pt x="84" y="55384"/>
                  </a:lnTo>
                  <a:lnTo>
                    <a:pt x="147" y="52126"/>
                  </a:lnTo>
                  <a:lnTo>
                    <a:pt x="252" y="49230"/>
                  </a:lnTo>
                  <a:lnTo>
                    <a:pt x="336" y="45972"/>
                  </a:lnTo>
                  <a:lnTo>
                    <a:pt x="589" y="40000"/>
                  </a:lnTo>
                  <a:lnTo>
                    <a:pt x="947" y="34389"/>
                  </a:lnTo>
                  <a:lnTo>
                    <a:pt x="1304" y="28959"/>
                  </a:lnTo>
                  <a:lnTo>
                    <a:pt x="1746" y="23891"/>
                  </a:lnTo>
                  <a:lnTo>
                    <a:pt x="2251" y="19366"/>
                  </a:lnTo>
                  <a:lnTo>
                    <a:pt x="2777" y="15022"/>
                  </a:lnTo>
                  <a:lnTo>
                    <a:pt x="3388" y="11221"/>
                  </a:lnTo>
                  <a:lnTo>
                    <a:pt x="3998" y="7963"/>
                  </a:lnTo>
                  <a:lnTo>
                    <a:pt x="4672" y="5067"/>
                  </a:lnTo>
                  <a:lnTo>
                    <a:pt x="5345" y="2895"/>
                  </a:lnTo>
                  <a:lnTo>
                    <a:pt x="5724" y="2171"/>
                  </a:lnTo>
                  <a:lnTo>
                    <a:pt x="6082" y="1266"/>
                  </a:lnTo>
                  <a:lnTo>
                    <a:pt x="6439" y="723"/>
                  </a:lnTo>
                  <a:lnTo>
                    <a:pt x="6818" y="180"/>
                  </a:lnTo>
                  <a:lnTo>
                    <a:pt x="7239" y="0"/>
                  </a:lnTo>
                  <a:lnTo>
                    <a:pt x="7597" y="0"/>
                  </a:ln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7837" y="2609850"/>
              <a:ext cx="201613" cy="2936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6596" y="120000"/>
                  </a:lnTo>
                  <a:lnTo>
                    <a:pt x="6596" y="120000"/>
                  </a:lnTo>
                  <a:lnTo>
                    <a:pt x="12565" y="120000"/>
                  </a:lnTo>
                  <a:lnTo>
                    <a:pt x="18219" y="119567"/>
                  </a:lnTo>
                  <a:lnTo>
                    <a:pt x="23874" y="118918"/>
                  </a:lnTo>
                  <a:lnTo>
                    <a:pt x="29528" y="118270"/>
                  </a:lnTo>
                  <a:lnTo>
                    <a:pt x="35183" y="117405"/>
                  </a:lnTo>
                  <a:lnTo>
                    <a:pt x="40209" y="116324"/>
                  </a:lnTo>
                  <a:lnTo>
                    <a:pt x="50890" y="113729"/>
                  </a:lnTo>
                  <a:lnTo>
                    <a:pt x="60628" y="110702"/>
                  </a:lnTo>
                  <a:lnTo>
                    <a:pt x="70052" y="106810"/>
                  </a:lnTo>
                  <a:lnTo>
                    <a:pt x="78848" y="102270"/>
                  </a:lnTo>
                  <a:lnTo>
                    <a:pt x="87015" y="97081"/>
                  </a:lnTo>
                  <a:lnTo>
                    <a:pt x="94554" y="91675"/>
                  </a:lnTo>
                  <a:lnTo>
                    <a:pt x="100837" y="85621"/>
                  </a:lnTo>
                  <a:lnTo>
                    <a:pt x="106492" y="79135"/>
                  </a:lnTo>
                  <a:lnTo>
                    <a:pt x="111204" y="72432"/>
                  </a:lnTo>
                  <a:lnTo>
                    <a:pt x="114973" y="64864"/>
                  </a:lnTo>
                  <a:lnTo>
                    <a:pt x="116858" y="61405"/>
                  </a:lnTo>
                  <a:lnTo>
                    <a:pt x="117801" y="57513"/>
                  </a:lnTo>
                  <a:lnTo>
                    <a:pt x="118743" y="53621"/>
                  </a:lnTo>
                  <a:lnTo>
                    <a:pt x="119685" y="49945"/>
                  </a:lnTo>
                  <a:lnTo>
                    <a:pt x="120000" y="46054"/>
                  </a:lnTo>
                  <a:lnTo>
                    <a:pt x="120000" y="41729"/>
                  </a:ln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29112" y="2613025"/>
              <a:ext cx="203199" cy="3444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7187" y="120000"/>
                  </a:lnTo>
                  <a:lnTo>
                    <a:pt x="7187" y="120000"/>
                  </a:lnTo>
                  <a:lnTo>
                    <a:pt x="13125" y="120000"/>
                  </a:lnTo>
                  <a:lnTo>
                    <a:pt x="18750" y="119630"/>
                  </a:lnTo>
                  <a:lnTo>
                    <a:pt x="24375" y="119075"/>
                  </a:lnTo>
                  <a:lnTo>
                    <a:pt x="30000" y="118520"/>
                  </a:lnTo>
                  <a:lnTo>
                    <a:pt x="35312" y="117781"/>
                  </a:lnTo>
                  <a:lnTo>
                    <a:pt x="40625" y="116856"/>
                  </a:lnTo>
                  <a:lnTo>
                    <a:pt x="51250" y="114822"/>
                  </a:lnTo>
                  <a:lnTo>
                    <a:pt x="60937" y="112049"/>
                  </a:lnTo>
                  <a:lnTo>
                    <a:pt x="70312" y="108721"/>
                  </a:lnTo>
                  <a:lnTo>
                    <a:pt x="79062" y="104838"/>
                  </a:lnTo>
                  <a:lnTo>
                    <a:pt x="87187" y="100400"/>
                  </a:lnTo>
                  <a:lnTo>
                    <a:pt x="94062" y="95778"/>
                  </a:lnTo>
                  <a:lnTo>
                    <a:pt x="100937" y="90600"/>
                  </a:lnTo>
                  <a:lnTo>
                    <a:pt x="106562" y="85053"/>
                  </a:lnTo>
                  <a:lnTo>
                    <a:pt x="111250" y="79322"/>
                  </a:lnTo>
                  <a:lnTo>
                    <a:pt x="115000" y="73035"/>
                  </a:lnTo>
                  <a:lnTo>
                    <a:pt x="116250" y="69892"/>
                  </a:lnTo>
                  <a:lnTo>
                    <a:pt x="117812" y="66563"/>
                  </a:lnTo>
                  <a:lnTo>
                    <a:pt x="118750" y="63235"/>
                  </a:lnTo>
                  <a:lnTo>
                    <a:pt x="119687" y="60092"/>
                  </a:lnTo>
                  <a:lnTo>
                    <a:pt x="120000" y="56764"/>
                  </a:lnTo>
                  <a:lnTo>
                    <a:pt x="120000" y="53066"/>
                  </a:ln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2860675" y="2957513"/>
              <a:ext cx="1468437" cy="296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77081"/>
                  </a:lnTo>
                  <a:lnTo>
                    <a:pt x="0" y="77081"/>
                  </a:lnTo>
                  <a:lnTo>
                    <a:pt x="0" y="73024"/>
                  </a:lnTo>
                  <a:lnTo>
                    <a:pt x="43" y="69181"/>
                  </a:lnTo>
                  <a:lnTo>
                    <a:pt x="173" y="65338"/>
                  </a:lnTo>
                  <a:lnTo>
                    <a:pt x="302" y="61494"/>
                  </a:lnTo>
                  <a:lnTo>
                    <a:pt x="432" y="57864"/>
                  </a:lnTo>
                  <a:lnTo>
                    <a:pt x="692" y="54234"/>
                  </a:lnTo>
                  <a:lnTo>
                    <a:pt x="1211" y="47188"/>
                  </a:lnTo>
                  <a:lnTo>
                    <a:pt x="1860" y="40569"/>
                  </a:lnTo>
                  <a:lnTo>
                    <a:pt x="2639" y="34163"/>
                  </a:lnTo>
                  <a:lnTo>
                    <a:pt x="3548" y="28185"/>
                  </a:lnTo>
                  <a:lnTo>
                    <a:pt x="4587" y="22846"/>
                  </a:lnTo>
                  <a:lnTo>
                    <a:pt x="5668" y="17722"/>
                  </a:lnTo>
                  <a:lnTo>
                    <a:pt x="6880" y="13238"/>
                  </a:lnTo>
                  <a:lnTo>
                    <a:pt x="8178" y="9395"/>
                  </a:lnTo>
                  <a:lnTo>
                    <a:pt x="9520" y="5978"/>
                  </a:lnTo>
                  <a:lnTo>
                    <a:pt x="10991" y="3416"/>
                  </a:lnTo>
                  <a:lnTo>
                    <a:pt x="11727" y="2562"/>
                  </a:lnTo>
                  <a:lnTo>
                    <a:pt x="12463" y="1494"/>
                  </a:lnTo>
                  <a:lnTo>
                    <a:pt x="13241" y="854"/>
                  </a:lnTo>
                  <a:lnTo>
                    <a:pt x="14020" y="213"/>
                  </a:lnTo>
                  <a:lnTo>
                    <a:pt x="14799" y="0"/>
                  </a:lnTo>
                  <a:lnTo>
                    <a:pt x="15622" y="0"/>
                  </a:ln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856162" y="2903538"/>
              <a:ext cx="3017838" cy="3508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65339"/>
                  </a:lnTo>
                  <a:lnTo>
                    <a:pt x="120000" y="65339"/>
                  </a:lnTo>
                  <a:lnTo>
                    <a:pt x="119978" y="62081"/>
                  </a:lnTo>
                  <a:lnTo>
                    <a:pt x="119936" y="58642"/>
                  </a:lnTo>
                  <a:lnTo>
                    <a:pt x="119915" y="55384"/>
                  </a:lnTo>
                  <a:lnTo>
                    <a:pt x="119852" y="52126"/>
                  </a:lnTo>
                  <a:lnTo>
                    <a:pt x="119747" y="49230"/>
                  </a:lnTo>
                  <a:lnTo>
                    <a:pt x="119663" y="45972"/>
                  </a:lnTo>
                  <a:lnTo>
                    <a:pt x="119410" y="40000"/>
                  </a:lnTo>
                  <a:lnTo>
                    <a:pt x="119052" y="34389"/>
                  </a:lnTo>
                  <a:lnTo>
                    <a:pt x="118695" y="28959"/>
                  </a:lnTo>
                  <a:lnTo>
                    <a:pt x="118253" y="23891"/>
                  </a:lnTo>
                  <a:lnTo>
                    <a:pt x="117748" y="19366"/>
                  </a:lnTo>
                  <a:lnTo>
                    <a:pt x="117222" y="15022"/>
                  </a:lnTo>
                  <a:lnTo>
                    <a:pt x="116611" y="11221"/>
                  </a:lnTo>
                  <a:lnTo>
                    <a:pt x="116001" y="7963"/>
                  </a:lnTo>
                  <a:lnTo>
                    <a:pt x="115327" y="5067"/>
                  </a:lnTo>
                  <a:lnTo>
                    <a:pt x="114654" y="2895"/>
                  </a:lnTo>
                  <a:lnTo>
                    <a:pt x="114275" y="2171"/>
                  </a:lnTo>
                  <a:lnTo>
                    <a:pt x="113917" y="1266"/>
                  </a:lnTo>
                  <a:lnTo>
                    <a:pt x="113560" y="723"/>
                  </a:lnTo>
                  <a:lnTo>
                    <a:pt x="113181" y="180"/>
                  </a:lnTo>
                  <a:lnTo>
                    <a:pt x="112760" y="0"/>
                  </a:lnTo>
                  <a:lnTo>
                    <a:pt x="1124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654550" y="2609850"/>
              <a:ext cx="201613" cy="2936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3089" y="120000"/>
                  </a:lnTo>
                  <a:lnTo>
                    <a:pt x="113089" y="120000"/>
                  </a:lnTo>
                  <a:lnTo>
                    <a:pt x="107434" y="120000"/>
                  </a:lnTo>
                  <a:lnTo>
                    <a:pt x="101780" y="119567"/>
                  </a:lnTo>
                  <a:lnTo>
                    <a:pt x="95811" y="118918"/>
                  </a:lnTo>
                  <a:lnTo>
                    <a:pt x="90471" y="118270"/>
                  </a:lnTo>
                  <a:lnTo>
                    <a:pt x="84816" y="117405"/>
                  </a:lnTo>
                  <a:lnTo>
                    <a:pt x="79162" y="116324"/>
                  </a:lnTo>
                  <a:lnTo>
                    <a:pt x="69109" y="113729"/>
                  </a:lnTo>
                  <a:lnTo>
                    <a:pt x="59371" y="110702"/>
                  </a:lnTo>
                  <a:lnTo>
                    <a:pt x="49947" y="106810"/>
                  </a:lnTo>
                  <a:lnTo>
                    <a:pt x="41151" y="102270"/>
                  </a:lnTo>
                  <a:lnTo>
                    <a:pt x="32984" y="97081"/>
                  </a:lnTo>
                  <a:lnTo>
                    <a:pt x="25445" y="91675"/>
                  </a:lnTo>
                  <a:lnTo>
                    <a:pt x="19162" y="85621"/>
                  </a:lnTo>
                  <a:lnTo>
                    <a:pt x="13507" y="79135"/>
                  </a:lnTo>
                  <a:lnTo>
                    <a:pt x="8795" y="72432"/>
                  </a:lnTo>
                  <a:lnTo>
                    <a:pt x="5026" y="64864"/>
                  </a:lnTo>
                  <a:lnTo>
                    <a:pt x="3141" y="61405"/>
                  </a:lnTo>
                  <a:lnTo>
                    <a:pt x="2198" y="57513"/>
                  </a:lnTo>
                  <a:lnTo>
                    <a:pt x="1256" y="53621"/>
                  </a:lnTo>
                  <a:lnTo>
                    <a:pt x="314" y="49945"/>
                  </a:lnTo>
                  <a:lnTo>
                    <a:pt x="0" y="46054"/>
                  </a:lnTo>
                  <a:lnTo>
                    <a:pt x="0" y="41729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4611687" y="2613025"/>
              <a:ext cx="203199" cy="3444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3089" y="120000"/>
                  </a:lnTo>
                  <a:lnTo>
                    <a:pt x="113089" y="120000"/>
                  </a:lnTo>
                  <a:lnTo>
                    <a:pt x="107434" y="120000"/>
                  </a:lnTo>
                  <a:lnTo>
                    <a:pt x="101780" y="119630"/>
                  </a:lnTo>
                  <a:lnTo>
                    <a:pt x="96125" y="119075"/>
                  </a:lnTo>
                  <a:lnTo>
                    <a:pt x="90471" y="118520"/>
                  </a:lnTo>
                  <a:lnTo>
                    <a:pt x="85130" y="117781"/>
                  </a:lnTo>
                  <a:lnTo>
                    <a:pt x="79790" y="116856"/>
                  </a:lnTo>
                  <a:lnTo>
                    <a:pt x="69109" y="114822"/>
                  </a:lnTo>
                  <a:lnTo>
                    <a:pt x="59371" y="112049"/>
                  </a:lnTo>
                  <a:lnTo>
                    <a:pt x="49947" y="108721"/>
                  </a:lnTo>
                  <a:lnTo>
                    <a:pt x="41151" y="104838"/>
                  </a:lnTo>
                  <a:lnTo>
                    <a:pt x="32984" y="100400"/>
                  </a:lnTo>
                  <a:lnTo>
                    <a:pt x="25759" y="95778"/>
                  </a:lnTo>
                  <a:lnTo>
                    <a:pt x="19162" y="90600"/>
                  </a:lnTo>
                  <a:lnTo>
                    <a:pt x="13507" y="85053"/>
                  </a:lnTo>
                  <a:lnTo>
                    <a:pt x="8795" y="79322"/>
                  </a:lnTo>
                  <a:lnTo>
                    <a:pt x="5026" y="73035"/>
                  </a:lnTo>
                  <a:lnTo>
                    <a:pt x="3769" y="69892"/>
                  </a:lnTo>
                  <a:lnTo>
                    <a:pt x="2198" y="66563"/>
                  </a:lnTo>
                  <a:lnTo>
                    <a:pt x="1256" y="63235"/>
                  </a:lnTo>
                  <a:lnTo>
                    <a:pt x="314" y="60092"/>
                  </a:lnTo>
                  <a:lnTo>
                    <a:pt x="0" y="56764"/>
                  </a:lnTo>
                  <a:lnTo>
                    <a:pt x="0" y="5306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4887" y="2957513"/>
              <a:ext cx="1468437" cy="296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77081"/>
                  </a:lnTo>
                  <a:lnTo>
                    <a:pt x="120000" y="77081"/>
                  </a:lnTo>
                  <a:lnTo>
                    <a:pt x="120000" y="73024"/>
                  </a:lnTo>
                  <a:lnTo>
                    <a:pt x="119956" y="69181"/>
                  </a:lnTo>
                  <a:lnTo>
                    <a:pt x="119826" y="65338"/>
                  </a:lnTo>
                  <a:lnTo>
                    <a:pt x="119697" y="61494"/>
                  </a:lnTo>
                  <a:lnTo>
                    <a:pt x="119480" y="57864"/>
                  </a:lnTo>
                  <a:lnTo>
                    <a:pt x="119307" y="54234"/>
                  </a:lnTo>
                  <a:lnTo>
                    <a:pt x="118788" y="47188"/>
                  </a:lnTo>
                  <a:lnTo>
                    <a:pt x="118139" y="40569"/>
                  </a:lnTo>
                  <a:lnTo>
                    <a:pt x="117316" y="34163"/>
                  </a:lnTo>
                  <a:lnTo>
                    <a:pt x="116408" y="28185"/>
                  </a:lnTo>
                  <a:lnTo>
                    <a:pt x="115412" y="22846"/>
                  </a:lnTo>
                  <a:lnTo>
                    <a:pt x="114287" y="17722"/>
                  </a:lnTo>
                  <a:lnTo>
                    <a:pt x="113119" y="13238"/>
                  </a:lnTo>
                  <a:lnTo>
                    <a:pt x="111821" y="9395"/>
                  </a:lnTo>
                  <a:lnTo>
                    <a:pt x="110393" y="5978"/>
                  </a:lnTo>
                  <a:lnTo>
                    <a:pt x="109008" y="3416"/>
                  </a:lnTo>
                  <a:lnTo>
                    <a:pt x="108272" y="2562"/>
                  </a:lnTo>
                  <a:lnTo>
                    <a:pt x="107536" y="1494"/>
                  </a:lnTo>
                  <a:lnTo>
                    <a:pt x="106758" y="854"/>
                  </a:lnTo>
                  <a:lnTo>
                    <a:pt x="105979" y="213"/>
                  </a:lnTo>
                  <a:lnTo>
                    <a:pt x="105200" y="0"/>
                  </a:lnTo>
                  <a:lnTo>
                    <a:pt x="10437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16" name="Shape 716"/>
          <p:cNvSpPr/>
          <p:nvPr/>
        </p:nvSpPr>
        <p:spPr>
          <a:xfrm>
            <a:off x="938993" y="3451139"/>
            <a:ext cx="487679" cy="4876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90215" y="3500274"/>
            <a:ext cx="385232" cy="371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406045" y="4216203"/>
            <a:ext cx="1553575" cy="82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Spring</a:t>
            </a:r>
          </a:p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 dirty="0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SpringMVC</a:t>
            </a:r>
          </a:p>
        </p:txBody>
      </p:sp>
      <p:sp>
        <p:nvSpPr>
          <p:cNvPr id="720" name="Shape 720"/>
          <p:cNvSpPr/>
          <p:nvPr/>
        </p:nvSpPr>
        <p:spPr>
          <a:xfrm>
            <a:off x="3070029" y="3451139"/>
            <a:ext cx="487679" cy="4876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3121253" y="3500274"/>
            <a:ext cx="385232" cy="371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724" name="Shape 724"/>
          <p:cNvSpPr/>
          <p:nvPr/>
        </p:nvSpPr>
        <p:spPr>
          <a:xfrm>
            <a:off x="5345887" y="3451139"/>
            <a:ext cx="487679" cy="4876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397110" y="3500274"/>
            <a:ext cx="385232" cy="371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728" name="Shape 728"/>
          <p:cNvSpPr/>
          <p:nvPr/>
        </p:nvSpPr>
        <p:spPr>
          <a:xfrm>
            <a:off x="7648411" y="3451139"/>
            <a:ext cx="487679" cy="4876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29" name="Shape 729"/>
          <p:cNvSpPr txBox="1"/>
          <p:nvPr/>
        </p:nvSpPr>
        <p:spPr>
          <a:xfrm>
            <a:off x="7699634" y="3500274"/>
            <a:ext cx="385232" cy="371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732" name="Shape 732"/>
          <p:cNvSpPr/>
          <p:nvPr/>
        </p:nvSpPr>
        <p:spPr>
          <a:xfrm>
            <a:off x="9729016" y="3451139"/>
            <a:ext cx="487679" cy="4876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33" name="Shape 733"/>
          <p:cNvSpPr txBox="1"/>
          <p:nvPr/>
        </p:nvSpPr>
        <p:spPr>
          <a:xfrm>
            <a:off x="9780238" y="3500274"/>
            <a:ext cx="385232" cy="3715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2" name="Shape 719"/>
          <p:cNvSpPr txBox="1"/>
          <p:nvPr/>
        </p:nvSpPr>
        <p:spPr>
          <a:xfrm>
            <a:off x="2537740" y="4215568"/>
            <a:ext cx="1553575" cy="82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MySQL</a:t>
            </a:r>
          </a:p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 dirty="0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MyBatis</a:t>
            </a:r>
          </a:p>
        </p:txBody>
      </p:sp>
      <p:sp>
        <p:nvSpPr>
          <p:cNvPr id="3" name="Shape 719"/>
          <p:cNvSpPr txBox="1"/>
          <p:nvPr/>
        </p:nvSpPr>
        <p:spPr>
          <a:xfrm>
            <a:off x="4806595" y="4455598"/>
            <a:ext cx="1553575" cy="82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Tomcat</a:t>
            </a:r>
            <a:endParaRPr lang="en-US" altLang="zh-CN" sz="2000" b="1" dirty="0">
              <a:solidFill>
                <a:srgbClr val="404040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Shape 719"/>
          <p:cNvSpPr txBox="1"/>
          <p:nvPr/>
        </p:nvSpPr>
        <p:spPr>
          <a:xfrm>
            <a:off x="7116090" y="4455598"/>
            <a:ext cx="1553575" cy="82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Ajax</a:t>
            </a:r>
            <a:endParaRPr lang="en-US" altLang="zh-CN" sz="2000" b="1" dirty="0">
              <a:solidFill>
                <a:srgbClr val="404040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5" name="Shape 719"/>
          <p:cNvSpPr txBox="1"/>
          <p:nvPr/>
        </p:nvSpPr>
        <p:spPr>
          <a:xfrm>
            <a:off x="9271915" y="4531163"/>
            <a:ext cx="1553575" cy="82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altLang="zh-CN" sz="2000" b="1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WebSocket</a:t>
            </a:r>
            <a:endParaRPr lang="en-US" altLang="zh-CN" sz="2000" b="1" dirty="0">
              <a:solidFill>
                <a:srgbClr val="404040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25804" y="3890396"/>
            <a:ext cx="345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92725"/>
                </a:solidFill>
              </a:rPr>
              <a:t>分析与设计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3" r="46094" b="3094"/>
          <a:stretch>
            <a:fillRect/>
          </a:stretch>
        </p:blipFill>
        <p:spPr>
          <a:xfrm>
            <a:off x="0" y="0"/>
            <a:ext cx="6572250" cy="2686050"/>
          </a:xfrm>
          <a:custGeom>
            <a:avLst/>
            <a:gdLst>
              <a:gd name="connsiteX0" fmla="*/ 0 w 6572250"/>
              <a:gd name="connsiteY0" fmla="*/ 0 h 2686050"/>
              <a:gd name="connsiteX1" fmla="*/ 6572250 w 6572250"/>
              <a:gd name="connsiteY1" fmla="*/ 0 h 2686050"/>
              <a:gd name="connsiteX2" fmla="*/ 6572250 w 6572250"/>
              <a:gd name="connsiteY2" fmla="*/ 2686050 h 2686050"/>
              <a:gd name="connsiteX3" fmla="*/ 0 w 657225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2686050">
                <a:moveTo>
                  <a:pt x="0" y="0"/>
                </a:moveTo>
                <a:lnTo>
                  <a:pt x="6572250" y="0"/>
                </a:lnTo>
                <a:lnTo>
                  <a:pt x="6572250" y="2686050"/>
                </a:lnTo>
                <a:lnTo>
                  <a:pt x="0" y="268605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4"/>
          <a:stretch>
            <a:fillRect/>
          </a:stretch>
        </p:blipFill>
        <p:spPr>
          <a:xfrm>
            <a:off x="4717380" y="1015136"/>
            <a:ext cx="3359819" cy="2686050"/>
          </a:xfrm>
          <a:custGeom>
            <a:avLst/>
            <a:gdLst>
              <a:gd name="connsiteX0" fmla="*/ 0 w 3359819"/>
              <a:gd name="connsiteY0" fmla="*/ 0 h 2686050"/>
              <a:gd name="connsiteX1" fmla="*/ 3359819 w 3359819"/>
              <a:gd name="connsiteY1" fmla="*/ 0 h 2686050"/>
              <a:gd name="connsiteX2" fmla="*/ 3359819 w 3359819"/>
              <a:gd name="connsiteY2" fmla="*/ 2686050 h 2686050"/>
              <a:gd name="connsiteX3" fmla="*/ 0 w 3359819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9819" h="2686050">
                <a:moveTo>
                  <a:pt x="0" y="0"/>
                </a:moveTo>
                <a:lnTo>
                  <a:pt x="3359819" y="0"/>
                </a:lnTo>
                <a:lnTo>
                  <a:pt x="3359819" y="2686050"/>
                </a:lnTo>
                <a:lnTo>
                  <a:pt x="0" y="268605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5568318" y="2186782"/>
            <a:ext cx="97917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3E3C3A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318338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2537770" y="173146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2652390" y="168638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87" name="Shape 787"/>
          <p:cNvSpPr/>
          <p:nvPr/>
        </p:nvSpPr>
        <p:spPr>
          <a:xfrm>
            <a:off x="755853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912920" y="174416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063323" y="1686381"/>
            <a:ext cx="334194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+mn-ea"/>
                <a:sym typeface="+mn-lt"/>
              </a:rPr>
              <a:t>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97528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用户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45060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关注</a:t>
            </a:r>
          </a:p>
        </p:txBody>
      </p:sp>
      <p:pic>
        <p:nvPicPr>
          <p:cNvPr id="20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" b="5353"/>
          <a:stretch>
            <a:fillRect/>
          </a:stretch>
        </p:blipFill>
        <p:spPr>
          <a:xfrm>
            <a:off x="2091055" y="2863215"/>
            <a:ext cx="3790950" cy="2602865"/>
          </a:xfrm>
          <a:prstGeom prst="rect">
            <a:avLst/>
          </a:prstGeom>
          <a:ln>
            <a:noFill/>
          </a:ln>
        </p:spPr>
      </p:pic>
      <p:pic>
        <p:nvPicPr>
          <p:cNvPr id="4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55" y="2596515"/>
            <a:ext cx="1307465" cy="313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rgbClr val="FBF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2389" r="8297" b="16055"/>
          <a:stretch>
            <a:fillRect/>
          </a:stretch>
        </p:blipFill>
        <p:spPr>
          <a:xfrm>
            <a:off x="6669346" y="3554004"/>
            <a:ext cx="5522655" cy="3303996"/>
          </a:xfrm>
          <a:custGeom>
            <a:avLst/>
            <a:gdLst>
              <a:gd name="connsiteX0" fmla="*/ 0 w 5522655"/>
              <a:gd name="connsiteY0" fmla="*/ 0 h 3303996"/>
              <a:gd name="connsiteX1" fmla="*/ 5522655 w 5522655"/>
              <a:gd name="connsiteY1" fmla="*/ 0 h 3303996"/>
              <a:gd name="connsiteX2" fmla="*/ 5522655 w 5522655"/>
              <a:gd name="connsiteY2" fmla="*/ 3303996 h 3303996"/>
              <a:gd name="connsiteX3" fmla="*/ 0 w 5522655"/>
              <a:gd name="connsiteY3" fmla="*/ 3303996 h 330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2655" h="3303996">
                <a:moveTo>
                  <a:pt x="0" y="0"/>
                </a:moveTo>
                <a:lnTo>
                  <a:pt x="5522655" y="0"/>
                </a:lnTo>
                <a:lnTo>
                  <a:pt x="5522655" y="3303996"/>
                </a:lnTo>
                <a:lnTo>
                  <a:pt x="0" y="3303996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-29497" y="1"/>
            <a:ext cx="5074999" cy="1888733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2" name="文本框 31"/>
          <p:cNvSpPr txBox="1"/>
          <p:nvPr/>
        </p:nvSpPr>
        <p:spPr>
          <a:xfrm>
            <a:off x="206477" y="176980"/>
            <a:ext cx="4365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系统设计</a:t>
            </a:r>
          </a:p>
        </p:txBody>
      </p:sp>
      <p:sp>
        <p:nvSpPr>
          <p:cNvPr id="781" name="Shape 781"/>
          <p:cNvSpPr/>
          <p:nvPr/>
        </p:nvSpPr>
        <p:spPr>
          <a:xfrm>
            <a:off x="318338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2537770" y="1731467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2652390" y="1686382"/>
            <a:ext cx="405760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787" name="Shape 787"/>
          <p:cNvSpPr/>
          <p:nvPr/>
        </p:nvSpPr>
        <p:spPr>
          <a:xfrm>
            <a:off x="7558536" y="1816282"/>
            <a:ext cx="2025651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912920" y="1744166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063323" y="1686381"/>
            <a:ext cx="334194" cy="725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+mn-ea"/>
                <a:sym typeface="+mn-lt"/>
              </a:rPr>
              <a:t>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97528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博客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45060" y="1910781"/>
            <a:ext cx="15791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评论</a:t>
            </a:r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2583815"/>
            <a:ext cx="3827780" cy="2794000"/>
          </a:xfrm>
          <a:prstGeom prst="rect">
            <a:avLst/>
          </a:prstGeom>
        </p:spPr>
      </p:pic>
      <p:pic>
        <p:nvPicPr>
          <p:cNvPr id="5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05" y="2813050"/>
            <a:ext cx="3576955" cy="2334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1e51e10-a1df-496c-a218-01c04ba5155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c861fe1-7997-4dc9-acb6-18b19da71fff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1f94833-2f74-4b27-b1db-c325e511191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56c481-9974-4668-af3a-4449f89a0ca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95406468"/>
  <p:tag name="KSO_WM_UNIT_PLACING_PICTURE_USER_VIEWPORT" val="{&quot;height&quot;:6205,&quot;width&quot;:959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03.1433070866142,&quot;width&quot;:8697.094488188975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74.3826771653544,&quot;width&quot;:7992.1244094488184}"/>
</p:tagLst>
</file>

<file path=ppt/theme/theme1.xml><?xml version="1.0" encoding="utf-8"?>
<a:theme xmlns:a="http://schemas.openxmlformats.org/drawingml/2006/main" name="Office 主题​​">
  <a:themeElements>
    <a:clrScheme name="水墨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C4C4C3"/>
      </a:accent1>
      <a:accent2>
        <a:srgbClr val="6D6C6B"/>
      </a:accent2>
      <a:accent3>
        <a:srgbClr val="C4C4C3"/>
      </a:accent3>
      <a:accent4>
        <a:srgbClr val="6D6C6B"/>
      </a:accent4>
      <a:accent5>
        <a:srgbClr val="C4C4C3"/>
      </a:accent5>
      <a:accent6>
        <a:srgbClr val="6D6C6B"/>
      </a:accent6>
      <a:hlink>
        <a:srgbClr val="C4C4C3"/>
      </a:hlink>
      <a:folHlink>
        <a:srgbClr val="6D6C6B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3629</Words>
  <Application>Microsoft Office PowerPoint</Application>
  <PresentationFormat>宽屏</PresentationFormat>
  <Paragraphs>467</Paragraphs>
  <Slides>37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宋体</vt:lpstr>
      <vt:lpstr>微软雅黑</vt:lpstr>
      <vt:lpstr>叶根友毛笔行书2\.0版</vt:lpstr>
      <vt:lpstr>禹卫书法行书简体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施 航程</cp:lastModifiedBy>
  <cp:revision>60</cp:revision>
  <dcterms:created xsi:type="dcterms:W3CDTF">2017-02-25T08:42:00Z</dcterms:created>
  <dcterms:modified xsi:type="dcterms:W3CDTF">2020-05-15T06:03:38Z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